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IreneFlorentina" charset="1" panose="02000503000000000000"/>
      <p:regular r:id="rId26"/>
    </p:embeddedFont>
    <p:embeddedFont>
      <p:font typeface="Fineday One" charset="1" panose="00000500000000000000"/>
      <p:regular r:id="rId27"/>
    </p:embeddedFont>
    <p:embeddedFont>
      <p:font typeface="Consolas" charset="1" panose="020B0609020204030204"/>
      <p:regular r:id="rId28"/>
    </p:embeddedFont>
    <p:embeddedFont>
      <p:font typeface="Aptos Bold" charset="1" panose="020B0004020202020204"/>
      <p:regular r:id="rId29"/>
    </p:embeddedFont>
    <p:embeddedFont>
      <p:font typeface="Aptos" charset="1" panose="020B0004020202020204"/>
      <p:regular r:id="rId30"/>
    </p:embeddedFont>
    <p:embeddedFont>
      <p:font typeface="Cubao Wide" charset="1" panose="02000503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svg>
</file>

<file path=ppt/media/image13.png>
</file>

<file path=ppt/media/image14.png>
</file>

<file path=ppt/media/image15.svg>
</file>

<file path=ppt/media/image16.jpeg>
</file>

<file path=ppt/media/image17.png>
</file>

<file path=ppt/media/image18.svg>
</file>

<file path=ppt/media/image19.png>
</file>

<file path=ppt/media/image2.svg>
</file>

<file path=ppt/media/image20.svg>
</file>

<file path=ppt/media/image21.png>
</file>

<file path=ppt/media/image22.png>
</file>

<file path=ppt/media/image23.jpeg>
</file>

<file path=ppt/media/image24.png>
</file>

<file path=ppt/media/image25.png>
</file>

<file path=ppt/media/image26.png>
</file>

<file path=ppt/media/image27.png>
</file>

<file path=ppt/media/image28.svg>
</file>

<file path=ppt/media/image29.jpeg>
</file>

<file path=ppt/media/image3.png>
</file>

<file path=ppt/media/image30.jpeg>
</file>

<file path=ppt/media/image31.png>
</file>

<file path=ppt/media/image4.svg>
</file>

<file path=ppt/media/image5.jpe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3.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2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29.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0.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03566" y="2128420"/>
            <a:ext cx="6552903" cy="2920974"/>
            <a:chOff x="0" y="0"/>
            <a:chExt cx="8737204" cy="3894633"/>
          </a:xfrm>
        </p:grpSpPr>
        <p:sp>
          <p:nvSpPr>
            <p:cNvPr name="Freeform 4" id="4"/>
            <p:cNvSpPr/>
            <p:nvPr/>
          </p:nvSpPr>
          <p:spPr>
            <a:xfrm flipH="false" flipV="false" rot="0">
              <a:off x="0" y="0"/>
              <a:ext cx="8737204" cy="3894633"/>
            </a:xfrm>
            <a:custGeom>
              <a:avLst/>
              <a:gdLst/>
              <a:ahLst/>
              <a:cxnLst/>
              <a:rect r="r" b="b" t="t" l="l"/>
              <a:pathLst>
                <a:path h="3894633" w="8737204">
                  <a:moveTo>
                    <a:pt x="0" y="0"/>
                  </a:moveTo>
                  <a:lnTo>
                    <a:pt x="8737204" y="0"/>
                  </a:lnTo>
                  <a:lnTo>
                    <a:pt x="8737204" y="3894633"/>
                  </a:lnTo>
                  <a:lnTo>
                    <a:pt x="0" y="3894633"/>
                  </a:lnTo>
                  <a:close/>
                </a:path>
              </a:pathLst>
            </a:custGeom>
            <a:solidFill>
              <a:srgbClr val="000000">
                <a:alpha val="0"/>
              </a:srgbClr>
            </a:solidFill>
          </p:spPr>
        </p:sp>
        <p:sp>
          <p:nvSpPr>
            <p:cNvPr name="TextBox 5" id="5"/>
            <p:cNvSpPr txBox="true"/>
            <p:nvPr/>
          </p:nvSpPr>
          <p:spPr>
            <a:xfrm>
              <a:off x="0" y="19050"/>
              <a:ext cx="8737204" cy="3875583"/>
            </a:xfrm>
            <a:prstGeom prst="rect">
              <a:avLst/>
            </a:prstGeom>
          </p:spPr>
          <p:txBody>
            <a:bodyPr anchor="b" rtlCol="false" tIns="0" lIns="0" bIns="0" rIns="0"/>
            <a:lstStyle/>
            <a:p>
              <a:pPr algn="l">
                <a:lnSpc>
                  <a:spcPts val="8748"/>
                </a:lnSpc>
              </a:pPr>
              <a:r>
                <a:rPr lang="en-US" sz="8100">
                  <a:solidFill>
                    <a:srgbClr val="000000"/>
                  </a:solidFill>
                  <a:latin typeface="IreneFlorentina"/>
                  <a:ea typeface="IreneFlorentina"/>
                  <a:cs typeface="IreneFlorentina"/>
                  <a:sym typeface="IreneFlorentina"/>
                </a:rPr>
                <a:t>VRS ROBOTICS</a:t>
              </a:r>
            </a:p>
          </p:txBody>
        </p:sp>
      </p:grpSp>
      <p:sp>
        <p:nvSpPr>
          <p:cNvPr name="Freeform 6" id="6"/>
          <p:cNvSpPr/>
          <p:nvPr/>
        </p:nvSpPr>
        <p:spPr>
          <a:xfrm flipH="false" flipV="false" rot="0">
            <a:off x="503566" y="5336015"/>
            <a:ext cx="5278755" cy="94107"/>
          </a:xfrm>
          <a:custGeom>
            <a:avLst/>
            <a:gdLst/>
            <a:ahLst/>
            <a:cxnLst/>
            <a:rect r="r" b="b" t="t" l="l"/>
            <a:pathLst>
              <a:path h="94107" w="5278755">
                <a:moveTo>
                  <a:pt x="0" y="0"/>
                </a:moveTo>
                <a:lnTo>
                  <a:pt x="5278755" y="0"/>
                </a:lnTo>
                <a:lnTo>
                  <a:pt x="5278755" y="94107"/>
                </a:lnTo>
                <a:lnTo>
                  <a:pt x="0" y="94107"/>
                </a:lnTo>
                <a:lnTo>
                  <a:pt x="0" y="0"/>
                </a:lnTo>
                <a:close/>
              </a:path>
            </a:pathLst>
          </a:custGeom>
          <a:blipFill>
            <a:blip r:embed="rId4">
              <a:extLst>
                <a:ext uri="{96DAC541-7B7A-43D3-8B79-37D633B846F1}">
                  <asvg:svgBlip xmlns:asvg="http://schemas.microsoft.com/office/drawing/2016/SVG/main" r:embed="rId5"/>
                </a:ext>
              </a:extLst>
            </a:blip>
            <a:stretch>
              <a:fillRect l="0" t="-534" r="0" b="-534"/>
            </a:stretch>
          </a:blipFill>
        </p:spPr>
      </p:sp>
      <p:grpSp>
        <p:nvGrpSpPr>
          <p:cNvPr name="Group 7" id="7"/>
          <p:cNvGrpSpPr/>
          <p:nvPr/>
        </p:nvGrpSpPr>
        <p:grpSpPr>
          <a:xfrm rot="0">
            <a:off x="7967553" y="16"/>
            <a:ext cx="10318146" cy="10287000"/>
            <a:chOff x="0" y="0"/>
            <a:chExt cx="13757528" cy="13716000"/>
          </a:xfrm>
        </p:grpSpPr>
        <p:sp>
          <p:nvSpPr>
            <p:cNvPr name="Freeform 8" id="8" descr="Robot operating a machine"/>
            <p:cNvSpPr/>
            <p:nvPr/>
          </p:nvSpPr>
          <p:spPr>
            <a:xfrm flipH="false" flipV="false" rot="0">
              <a:off x="0" y="0"/>
              <a:ext cx="13757529" cy="13716000"/>
            </a:xfrm>
            <a:custGeom>
              <a:avLst/>
              <a:gdLst/>
              <a:ahLst/>
              <a:cxnLst/>
              <a:rect r="r" b="b" t="t" l="l"/>
              <a:pathLst>
                <a:path h="13716000" w="13757529">
                  <a:moveTo>
                    <a:pt x="0" y="0"/>
                  </a:moveTo>
                  <a:lnTo>
                    <a:pt x="13757529" y="0"/>
                  </a:lnTo>
                  <a:lnTo>
                    <a:pt x="13757529" y="13716000"/>
                  </a:lnTo>
                  <a:lnTo>
                    <a:pt x="0" y="13716000"/>
                  </a:lnTo>
                  <a:lnTo>
                    <a:pt x="0" y="0"/>
                  </a:lnTo>
                  <a:close/>
                </a:path>
              </a:pathLst>
            </a:custGeom>
            <a:blipFill>
              <a:blip r:embed="rId6"/>
              <a:stretch>
                <a:fillRect l="-14894" t="0" r="-14894" b="0"/>
              </a:stretch>
            </a:blipFill>
          </p:spPr>
        </p:sp>
      </p:grpSp>
      <p:grpSp>
        <p:nvGrpSpPr>
          <p:cNvPr name="Group 9" id="9"/>
          <p:cNvGrpSpPr/>
          <p:nvPr/>
        </p:nvGrpSpPr>
        <p:grpSpPr>
          <a:xfrm rot="0">
            <a:off x="1028700" y="489455"/>
            <a:ext cx="1690720" cy="1624677"/>
            <a:chOff x="0" y="0"/>
            <a:chExt cx="2254293" cy="2166236"/>
          </a:xfrm>
        </p:grpSpPr>
        <p:sp>
          <p:nvSpPr>
            <p:cNvPr name="Freeform 10" id="10"/>
            <p:cNvSpPr/>
            <p:nvPr/>
          </p:nvSpPr>
          <p:spPr>
            <a:xfrm flipH="false" flipV="false" rot="0">
              <a:off x="0" y="0"/>
              <a:ext cx="2254250" cy="2166239"/>
            </a:xfrm>
            <a:custGeom>
              <a:avLst/>
              <a:gdLst/>
              <a:ahLst/>
              <a:cxnLst/>
              <a:rect r="r" b="b" t="t" l="l"/>
              <a:pathLst>
                <a:path h="2166239" w="2254250">
                  <a:moveTo>
                    <a:pt x="0" y="0"/>
                  </a:moveTo>
                  <a:lnTo>
                    <a:pt x="2254250" y="0"/>
                  </a:lnTo>
                  <a:lnTo>
                    <a:pt x="2254250" y="2166239"/>
                  </a:lnTo>
                  <a:lnTo>
                    <a:pt x="0" y="2166239"/>
                  </a:lnTo>
                  <a:lnTo>
                    <a:pt x="0" y="0"/>
                  </a:lnTo>
                  <a:close/>
                </a:path>
              </a:pathLst>
            </a:custGeom>
            <a:blipFill>
              <a:blip r:embed="rId7"/>
              <a:stretch>
                <a:fillRect l="0" t="0" r="-1" b="0"/>
              </a:stretch>
            </a:blipFill>
          </p:spPr>
        </p:sp>
      </p:grpSp>
      <p:sp>
        <p:nvSpPr>
          <p:cNvPr name="TextBox 11" id="11"/>
          <p:cNvSpPr txBox="true"/>
          <p:nvPr/>
        </p:nvSpPr>
        <p:spPr>
          <a:xfrm rot="0">
            <a:off x="457200" y="5772150"/>
            <a:ext cx="7040234" cy="1827609"/>
          </a:xfrm>
          <a:prstGeom prst="rect">
            <a:avLst/>
          </a:prstGeom>
        </p:spPr>
        <p:txBody>
          <a:bodyPr anchor="t" rtlCol="false" tIns="0" lIns="0" bIns="0" rIns="0">
            <a:spAutoFit/>
          </a:bodyPr>
          <a:lstStyle/>
          <a:p>
            <a:pPr algn="l" marL="525305" indent="-175102" lvl="2">
              <a:lnSpc>
                <a:spcPts val="3564"/>
              </a:lnSpc>
              <a:buFont typeface="Arial"/>
              <a:buChar char="⚬"/>
            </a:pPr>
            <a:r>
              <a:rPr lang="en-US" sz="3300">
                <a:solidFill>
                  <a:srgbClr val="000000"/>
                </a:solidFill>
                <a:latin typeface="IreneFlorentina"/>
                <a:ea typeface="IreneFlorentina"/>
                <a:cs typeface="IreneFlorentina"/>
                <a:sym typeface="IreneFlorentina"/>
              </a:rPr>
              <a:t>The Place Where We Just Not Predict Future We Create The future</a:t>
            </a:r>
          </a:p>
          <a:p>
            <a:pPr algn="l" marL="525305" indent="-175102" lvl="2">
              <a:lnSpc>
                <a:spcPts val="3564"/>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845201" y="-648963"/>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7374970" y="1084047"/>
            <a:ext cx="8188257" cy="1938339"/>
            <a:chOff x="0" y="0"/>
            <a:chExt cx="10917676" cy="2584452"/>
          </a:xfrm>
        </p:grpSpPr>
        <p:sp>
          <p:nvSpPr>
            <p:cNvPr name="Freeform 5" id="5"/>
            <p:cNvSpPr/>
            <p:nvPr/>
          </p:nvSpPr>
          <p:spPr>
            <a:xfrm flipH="false" flipV="false" rot="0">
              <a:off x="0" y="0"/>
              <a:ext cx="10917676" cy="2584452"/>
            </a:xfrm>
            <a:custGeom>
              <a:avLst/>
              <a:gdLst/>
              <a:ahLst/>
              <a:cxnLst/>
              <a:rect r="r" b="b" t="t" l="l"/>
              <a:pathLst>
                <a:path h="2584452" w="10917676">
                  <a:moveTo>
                    <a:pt x="0" y="0"/>
                  </a:moveTo>
                  <a:lnTo>
                    <a:pt x="10917676" y="0"/>
                  </a:lnTo>
                  <a:lnTo>
                    <a:pt x="10917676" y="2584452"/>
                  </a:lnTo>
                  <a:lnTo>
                    <a:pt x="0" y="2584452"/>
                  </a:lnTo>
                  <a:close/>
                </a:path>
              </a:pathLst>
            </a:custGeom>
            <a:solidFill>
              <a:srgbClr val="000000">
                <a:alpha val="0"/>
              </a:srgbClr>
            </a:solidFill>
          </p:spPr>
        </p:sp>
        <p:sp>
          <p:nvSpPr>
            <p:cNvPr name="TextBox 6" id="6"/>
            <p:cNvSpPr txBox="true"/>
            <p:nvPr/>
          </p:nvSpPr>
          <p:spPr>
            <a:xfrm>
              <a:off x="0" y="66675"/>
              <a:ext cx="10917676" cy="2517777"/>
            </a:xfrm>
            <a:prstGeom prst="rect">
              <a:avLst/>
            </a:prstGeom>
          </p:spPr>
          <p:txBody>
            <a:bodyPr anchor="ctr" rtlCol="false" tIns="0" lIns="0" bIns="0" rIns="0"/>
            <a:lstStyle/>
            <a:p>
              <a:pPr algn="l">
                <a:lnSpc>
                  <a:spcPts val="7128"/>
                </a:lnSpc>
              </a:pPr>
              <a:r>
                <a:rPr lang="en-US" sz="6600" b="true">
                  <a:solidFill>
                    <a:srgbClr val="000000"/>
                  </a:solidFill>
                  <a:latin typeface="Aptos Bold"/>
                  <a:ea typeface="Aptos Bold"/>
                  <a:cs typeface="Aptos Bold"/>
                  <a:sym typeface="Aptos Bold"/>
                </a:rPr>
                <a:t>ESP8266</a:t>
              </a:r>
            </a:p>
            <a:p>
              <a:pPr algn="l">
                <a:lnSpc>
                  <a:spcPts val="7128"/>
                </a:lnSpc>
              </a:pPr>
            </a:p>
          </p:txBody>
        </p:sp>
      </p:grpSp>
      <p:sp>
        <p:nvSpPr>
          <p:cNvPr name="Freeform 7" id="7"/>
          <p:cNvSpPr/>
          <p:nvPr/>
        </p:nvSpPr>
        <p:spPr>
          <a:xfrm flipH="false" flipV="false" rot="0">
            <a:off x="-4762"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547041" y="2707584"/>
            <a:ext cx="7787634" cy="4828325"/>
            <a:chOff x="0" y="0"/>
            <a:chExt cx="10383512" cy="6437766"/>
          </a:xfrm>
        </p:grpSpPr>
        <p:sp>
          <p:nvSpPr>
            <p:cNvPr name="Freeform 9" id="9" descr="A blue electronic device with a black background  AI-generated content may be incorrect."/>
            <p:cNvSpPr/>
            <p:nvPr/>
          </p:nvSpPr>
          <p:spPr>
            <a:xfrm flipH="false" flipV="false" rot="0">
              <a:off x="0" y="0"/>
              <a:ext cx="10383520" cy="6437757"/>
            </a:xfrm>
            <a:custGeom>
              <a:avLst/>
              <a:gdLst/>
              <a:ahLst/>
              <a:cxnLst/>
              <a:rect r="r" b="b" t="t" l="l"/>
              <a:pathLst>
                <a:path h="6437757" w="10383520">
                  <a:moveTo>
                    <a:pt x="0" y="0"/>
                  </a:moveTo>
                  <a:lnTo>
                    <a:pt x="10383520" y="0"/>
                  </a:lnTo>
                  <a:lnTo>
                    <a:pt x="10383520" y="6437757"/>
                  </a:lnTo>
                  <a:lnTo>
                    <a:pt x="0" y="6437757"/>
                  </a:lnTo>
                  <a:lnTo>
                    <a:pt x="0" y="0"/>
                  </a:lnTo>
                  <a:close/>
                </a:path>
              </a:pathLst>
            </a:custGeom>
            <a:blipFill>
              <a:blip r:embed="rId8"/>
              <a:stretch>
                <a:fillRect l="-90" t="0" r="-90" b="0"/>
              </a:stretch>
            </a:blipFill>
          </p:spPr>
        </p:sp>
      </p:grpSp>
      <p:sp>
        <p:nvSpPr>
          <p:cNvPr name="TextBox 10" id="10"/>
          <p:cNvSpPr txBox="true"/>
          <p:nvPr/>
        </p:nvSpPr>
        <p:spPr>
          <a:xfrm rot="0">
            <a:off x="8839200" y="3213265"/>
            <a:ext cx="9067800" cy="3699917"/>
          </a:xfrm>
          <a:prstGeom prst="rect">
            <a:avLst/>
          </a:prstGeom>
        </p:spPr>
        <p:txBody>
          <a:bodyPr anchor="t" rtlCol="false" tIns="0" lIns="0" bIns="0" rIns="0">
            <a:spAutoFit/>
          </a:bodyPr>
          <a:lstStyle/>
          <a:p>
            <a:pPr algn="l" marL="410687" indent="-136896" lvl="2">
              <a:lnSpc>
                <a:spcPts val="2916"/>
              </a:lnSpc>
              <a:buFont typeface="Arial"/>
              <a:buChar char="⚬"/>
            </a:pPr>
            <a:r>
              <a:rPr lang="en-US" sz="2799">
                <a:solidFill>
                  <a:srgbClr val="000000"/>
                </a:solidFill>
                <a:latin typeface="IreneFlorentina"/>
                <a:ea typeface="IreneFlorentina"/>
                <a:cs typeface="IreneFlorentina"/>
                <a:sym typeface="IreneFlorentina"/>
              </a:rPr>
              <a:t>The </a:t>
            </a:r>
            <a:r>
              <a:rPr lang="en-US" sz="2799">
                <a:solidFill>
                  <a:srgbClr val="000000"/>
                </a:solidFill>
                <a:latin typeface="IreneFlorentina"/>
                <a:ea typeface="IreneFlorentina"/>
                <a:cs typeface="IreneFlorentina"/>
                <a:sym typeface="IreneFlorentina"/>
              </a:rPr>
              <a:t>ESP8266</a:t>
            </a:r>
            <a:r>
              <a:rPr lang="en-US" sz="2799">
                <a:solidFill>
                  <a:srgbClr val="000000"/>
                </a:solidFill>
                <a:latin typeface="IreneFlorentina"/>
                <a:ea typeface="IreneFlorentina"/>
                <a:cs typeface="IreneFlorentina"/>
                <a:sym typeface="IreneFlorentina"/>
              </a:rPr>
              <a:t> is a low-cost, highly integrated </a:t>
            </a:r>
            <a:r>
              <a:rPr lang="en-US" sz="2799">
                <a:solidFill>
                  <a:srgbClr val="000000"/>
                </a:solidFill>
                <a:latin typeface="IreneFlorentina"/>
                <a:ea typeface="IreneFlorentina"/>
                <a:cs typeface="IreneFlorentina"/>
                <a:sym typeface="IreneFlorentina"/>
              </a:rPr>
              <a:t>Wi-Fi microcontroller (MCU) System-on-a-Chip (SoC)</a:t>
            </a:r>
            <a:r>
              <a:rPr lang="en-US" sz="2799">
                <a:solidFill>
                  <a:srgbClr val="000000"/>
                </a:solidFill>
                <a:latin typeface="IreneFlorentina"/>
                <a:ea typeface="IreneFlorentina"/>
                <a:cs typeface="IreneFlorentina"/>
                <a:sym typeface="IreneFlorentina"/>
              </a:rPr>
              <a:t> from Express if Systems that is widely used for Internet of Things (IoT) applications. It gained popularity in the maker community for its low price and built-in Wi-Fi capability, allowing microcontrollers to connect to wireless networks.</a:t>
            </a:r>
          </a:p>
          <a:p>
            <a:pPr algn="l" marL="410687" indent="-136896" lvl="2">
              <a:lnSpc>
                <a:spcPts val="2916"/>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692801" y="-746968"/>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26684" y="397879"/>
            <a:ext cx="8188257" cy="1938339"/>
            <a:chOff x="0" y="0"/>
            <a:chExt cx="10917676" cy="2584452"/>
          </a:xfrm>
        </p:grpSpPr>
        <p:sp>
          <p:nvSpPr>
            <p:cNvPr name="Freeform 5" id="5"/>
            <p:cNvSpPr/>
            <p:nvPr/>
          </p:nvSpPr>
          <p:spPr>
            <a:xfrm flipH="false" flipV="false" rot="0">
              <a:off x="0" y="0"/>
              <a:ext cx="10917676" cy="2584452"/>
            </a:xfrm>
            <a:custGeom>
              <a:avLst/>
              <a:gdLst/>
              <a:ahLst/>
              <a:cxnLst/>
              <a:rect r="r" b="b" t="t" l="l"/>
              <a:pathLst>
                <a:path h="2584452" w="10917676">
                  <a:moveTo>
                    <a:pt x="0" y="0"/>
                  </a:moveTo>
                  <a:lnTo>
                    <a:pt x="10917676" y="0"/>
                  </a:lnTo>
                  <a:lnTo>
                    <a:pt x="10917676" y="2584452"/>
                  </a:lnTo>
                  <a:lnTo>
                    <a:pt x="0" y="2584452"/>
                  </a:lnTo>
                  <a:close/>
                </a:path>
              </a:pathLst>
            </a:custGeom>
            <a:solidFill>
              <a:srgbClr val="000000">
                <a:alpha val="0"/>
              </a:srgbClr>
            </a:solidFill>
          </p:spPr>
        </p:sp>
        <p:sp>
          <p:nvSpPr>
            <p:cNvPr name="TextBox 6" id="6"/>
            <p:cNvSpPr txBox="true"/>
            <p:nvPr/>
          </p:nvSpPr>
          <p:spPr>
            <a:xfrm>
              <a:off x="0" y="19050"/>
              <a:ext cx="10917676" cy="2565402"/>
            </a:xfrm>
            <a:prstGeom prst="rect">
              <a:avLst/>
            </a:prstGeom>
          </p:spPr>
          <p:txBody>
            <a:bodyPr anchor="ctr" rtlCol="false" tIns="0" lIns="0" bIns="0" rIns="0"/>
            <a:lstStyle/>
            <a:p>
              <a:pPr algn="l">
                <a:lnSpc>
                  <a:spcPts val="7128"/>
                </a:lnSpc>
              </a:pPr>
              <a:r>
                <a:rPr lang="en-US" sz="6600">
                  <a:solidFill>
                    <a:srgbClr val="000000"/>
                  </a:solidFill>
                  <a:latin typeface="IreneFlorentina"/>
                  <a:ea typeface="IreneFlorentina"/>
                  <a:cs typeface="IreneFlorentina"/>
                  <a:sym typeface="IreneFlorentina"/>
                </a:rPr>
                <a:t> soil moisture</a:t>
              </a:r>
            </a:p>
            <a:p>
              <a:pPr algn="l">
                <a:lnSpc>
                  <a:spcPts val="7128"/>
                </a:lnSpc>
              </a:pPr>
            </a:p>
          </p:txBody>
        </p:sp>
      </p:grpSp>
      <p:sp>
        <p:nvSpPr>
          <p:cNvPr name="Freeform 7" id="7"/>
          <p:cNvSpPr/>
          <p:nvPr/>
        </p:nvSpPr>
        <p:spPr>
          <a:xfrm flipH="false" flipV="false" rot="0">
            <a:off x="-4762"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0">
            <a:off x="1054773" y="2794710"/>
            <a:ext cx="7166039" cy="4442936"/>
            <a:chOff x="0" y="0"/>
            <a:chExt cx="9554719" cy="5923915"/>
          </a:xfrm>
        </p:grpSpPr>
        <p:sp>
          <p:nvSpPr>
            <p:cNvPr name="Freeform 9" id="9"/>
            <p:cNvSpPr/>
            <p:nvPr/>
          </p:nvSpPr>
          <p:spPr>
            <a:xfrm flipH="false" flipV="false" rot="0">
              <a:off x="0" y="0"/>
              <a:ext cx="9554718" cy="5923915"/>
            </a:xfrm>
            <a:custGeom>
              <a:avLst/>
              <a:gdLst/>
              <a:ahLst/>
              <a:cxnLst/>
              <a:rect r="r" b="b" t="t" l="l"/>
              <a:pathLst>
                <a:path h="5923915" w="9554718">
                  <a:moveTo>
                    <a:pt x="0" y="0"/>
                  </a:moveTo>
                  <a:lnTo>
                    <a:pt x="9554718" y="0"/>
                  </a:lnTo>
                  <a:lnTo>
                    <a:pt x="9554718" y="5923915"/>
                  </a:lnTo>
                  <a:lnTo>
                    <a:pt x="0" y="5923915"/>
                  </a:lnTo>
                  <a:lnTo>
                    <a:pt x="0" y="0"/>
                  </a:lnTo>
                  <a:close/>
                </a:path>
              </a:pathLst>
            </a:custGeom>
            <a:blipFill>
              <a:blip r:embed="rId8"/>
              <a:stretch>
                <a:fillRect l="-90" t="0" r="-90" b="0"/>
              </a:stretch>
            </a:blipFill>
          </p:spPr>
        </p:sp>
      </p:grpSp>
      <p:sp>
        <p:nvSpPr>
          <p:cNvPr name="TextBox 10" id="10"/>
          <p:cNvSpPr txBox="true"/>
          <p:nvPr/>
        </p:nvSpPr>
        <p:spPr>
          <a:xfrm rot="0">
            <a:off x="8933884" y="3050959"/>
            <a:ext cx="8005377" cy="4090863"/>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A soil moisture sensor measures the </a:t>
            </a:r>
            <a:r>
              <a:rPr lang="en-US" sz="2700">
                <a:solidFill>
                  <a:srgbClr val="000000"/>
                </a:solidFill>
                <a:latin typeface="IreneFlorentina"/>
                <a:ea typeface="IreneFlorentina"/>
                <a:cs typeface="IreneFlorentina"/>
                <a:sym typeface="IreneFlorentina"/>
              </a:rPr>
              <a:t>volumetric water content</a:t>
            </a:r>
            <a:r>
              <a:rPr lang="en-US" sz="2700">
                <a:solidFill>
                  <a:srgbClr val="000000"/>
                </a:solidFill>
                <a:latin typeface="IreneFlorentina"/>
                <a:ea typeface="IreneFlorentina"/>
                <a:cs typeface="IreneFlorentina"/>
                <a:sym typeface="IreneFlorentina"/>
              </a:rPr>
              <a:t> in the soil and is a key tool for optimizing irrigation and plant health. These sensors typically use either resistive or capacitive technology, with the latter being more durable and accurate for long-term use in DIY projects and commercial applications. </a:t>
            </a:r>
          </a:p>
          <a:p>
            <a:pPr algn="l" marL="398622" indent="-132874" lvl="2">
              <a:lnSpc>
                <a:spcPts val="2916"/>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679391" y="-327275"/>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7348"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2108687" y="3575472"/>
            <a:ext cx="6520963" cy="3863658"/>
            <a:chOff x="0" y="0"/>
            <a:chExt cx="9554719" cy="5661152"/>
          </a:xfrm>
        </p:grpSpPr>
        <p:sp>
          <p:nvSpPr>
            <p:cNvPr name="Freeform 6" id="6" descr="A close-up of a blue electronic device  AI-generated content may be incorrect."/>
            <p:cNvSpPr/>
            <p:nvPr/>
          </p:nvSpPr>
          <p:spPr>
            <a:xfrm flipH="false" flipV="false" rot="0">
              <a:off x="0" y="0"/>
              <a:ext cx="9554718" cy="5661152"/>
            </a:xfrm>
            <a:custGeom>
              <a:avLst/>
              <a:gdLst/>
              <a:ahLst/>
              <a:cxnLst/>
              <a:rect r="r" b="b" t="t" l="l"/>
              <a:pathLst>
                <a:path h="5661152" w="9554718">
                  <a:moveTo>
                    <a:pt x="0" y="0"/>
                  </a:moveTo>
                  <a:lnTo>
                    <a:pt x="9554718" y="0"/>
                  </a:lnTo>
                  <a:lnTo>
                    <a:pt x="9554718" y="5661152"/>
                  </a:lnTo>
                  <a:lnTo>
                    <a:pt x="0" y="5661152"/>
                  </a:lnTo>
                  <a:lnTo>
                    <a:pt x="0" y="0"/>
                  </a:lnTo>
                  <a:close/>
                </a:path>
              </a:pathLst>
            </a:custGeom>
            <a:blipFill>
              <a:blip r:embed="rId8"/>
              <a:stretch>
                <a:fillRect l="-105" t="0" r="-105" b="0"/>
              </a:stretch>
            </a:blipFill>
          </p:spPr>
        </p:sp>
      </p:grpSp>
      <p:sp>
        <p:nvSpPr>
          <p:cNvPr name="TextBox 7" id="7"/>
          <p:cNvSpPr txBox="true"/>
          <p:nvPr/>
        </p:nvSpPr>
        <p:spPr>
          <a:xfrm rot="0">
            <a:off x="8610600" y="3575472"/>
            <a:ext cx="8005377" cy="2603277"/>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An </a:t>
            </a:r>
            <a:r>
              <a:rPr lang="en-US" sz="2700">
                <a:solidFill>
                  <a:srgbClr val="000000"/>
                </a:solidFill>
                <a:latin typeface="IreneFlorentina"/>
                <a:ea typeface="IreneFlorentina"/>
                <a:cs typeface="IreneFlorentina"/>
                <a:sym typeface="IreneFlorentina"/>
              </a:rPr>
              <a:t>ultrasonic sensor</a:t>
            </a:r>
            <a:r>
              <a:rPr lang="en-US" sz="2700">
                <a:solidFill>
                  <a:srgbClr val="000000"/>
                </a:solidFill>
                <a:latin typeface="IreneFlorentina"/>
                <a:ea typeface="IreneFlorentina"/>
                <a:cs typeface="IreneFlorentina"/>
                <a:sym typeface="IreneFlorentina"/>
              </a:rPr>
              <a:t> is a device that measures the distance to an object by emitting </a:t>
            </a:r>
            <a:r>
              <a:rPr lang="en-US" sz="2700">
                <a:solidFill>
                  <a:srgbClr val="000000"/>
                </a:solidFill>
                <a:latin typeface="IreneFlorentina"/>
                <a:ea typeface="IreneFlorentina"/>
                <a:cs typeface="IreneFlorentina"/>
                <a:sym typeface="IreneFlorentina"/>
              </a:rPr>
              <a:t>ultrasonic sound waves</a:t>
            </a:r>
            <a:r>
              <a:rPr lang="en-US" sz="2700">
                <a:solidFill>
                  <a:srgbClr val="000000"/>
                </a:solidFill>
                <a:latin typeface="IreneFlorentina"/>
                <a:ea typeface="IreneFlorentina"/>
                <a:cs typeface="IreneFlorentina"/>
                <a:sym typeface="IreneFlorentina"/>
              </a:rPr>
              <a:t> and measuring the time it takes for the echo to return (time-of-flight principle). </a:t>
            </a:r>
          </a:p>
          <a:p>
            <a:pPr algn="l" marL="398622" indent="-132874" lvl="2">
              <a:lnSpc>
                <a:spcPts val="2916"/>
              </a:lnSpc>
            </a:pPr>
          </a:p>
        </p:txBody>
      </p:sp>
      <p:sp>
        <p:nvSpPr>
          <p:cNvPr name="TextBox 8" id="8"/>
          <p:cNvSpPr txBox="true"/>
          <p:nvPr/>
        </p:nvSpPr>
        <p:spPr>
          <a:xfrm rot="0">
            <a:off x="2644140" y="1362310"/>
            <a:ext cx="11932920" cy="1175564"/>
          </a:xfrm>
          <a:prstGeom prst="rect">
            <a:avLst/>
          </a:prstGeom>
        </p:spPr>
        <p:txBody>
          <a:bodyPr anchor="t" rtlCol="false" tIns="0" lIns="0" bIns="0" rIns="0">
            <a:spAutoFit/>
          </a:bodyPr>
          <a:lstStyle/>
          <a:p>
            <a:pPr algn="l">
              <a:lnSpc>
                <a:spcPts val="8640"/>
              </a:lnSpc>
            </a:pPr>
            <a:r>
              <a:rPr lang="en-US" sz="7200">
                <a:solidFill>
                  <a:srgbClr val="000000"/>
                </a:solidFill>
                <a:latin typeface="IreneFlorentina"/>
                <a:ea typeface="IreneFlorentina"/>
                <a:cs typeface="IreneFlorentina"/>
                <a:sym typeface="IreneFlorentina"/>
              </a:rPr>
              <a:t>Ultrasonic Sensor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495813" y="-591187"/>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762"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533400" y="723900"/>
            <a:ext cx="7166039" cy="7144321"/>
            <a:chOff x="0" y="0"/>
            <a:chExt cx="9554719" cy="9525762"/>
          </a:xfrm>
        </p:grpSpPr>
        <p:sp>
          <p:nvSpPr>
            <p:cNvPr name="Freeform 6" id="6" descr="A water fountain with a green pipe  AI-generated content may be incorrect."/>
            <p:cNvSpPr/>
            <p:nvPr/>
          </p:nvSpPr>
          <p:spPr>
            <a:xfrm flipH="false" flipV="false" rot="0">
              <a:off x="0" y="0"/>
              <a:ext cx="9554718" cy="9525762"/>
            </a:xfrm>
            <a:custGeom>
              <a:avLst/>
              <a:gdLst/>
              <a:ahLst/>
              <a:cxnLst/>
              <a:rect r="r" b="b" t="t" l="l"/>
              <a:pathLst>
                <a:path h="9525762" w="9554718">
                  <a:moveTo>
                    <a:pt x="0" y="0"/>
                  </a:moveTo>
                  <a:lnTo>
                    <a:pt x="9554718" y="0"/>
                  </a:lnTo>
                  <a:lnTo>
                    <a:pt x="9554718" y="9525762"/>
                  </a:lnTo>
                  <a:lnTo>
                    <a:pt x="0" y="9525762"/>
                  </a:lnTo>
                  <a:lnTo>
                    <a:pt x="0" y="0"/>
                  </a:lnTo>
                  <a:close/>
                </a:path>
              </a:pathLst>
            </a:custGeom>
            <a:blipFill>
              <a:blip r:embed="rId8"/>
              <a:stretch>
                <a:fillRect l="-30546" t="0" r="-30546" b="0"/>
              </a:stretch>
            </a:blipFill>
          </p:spPr>
        </p:sp>
      </p:grpSp>
      <p:sp>
        <p:nvSpPr>
          <p:cNvPr name="TextBox 7" id="7"/>
          <p:cNvSpPr txBox="true"/>
          <p:nvPr/>
        </p:nvSpPr>
        <p:spPr>
          <a:xfrm rot="0">
            <a:off x="8610600" y="3467100"/>
            <a:ext cx="8005377" cy="3718967"/>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Miniature water pumps are essential components in various </a:t>
            </a:r>
            <a:r>
              <a:rPr lang="en-US" sz="2700">
                <a:solidFill>
                  <a:srgbClr val="000000"/>
                </a:solidFill>
                <a:latin typeface="IreneFlorentina"/>
                <a:ea typeface="IreneFlorentina"/>
                <a:cs typeface="IreneFlorentina"/>
                <a:sym typeface="IreneFlorentina"/>
              </a:rPr>
              <a:t>DIY electronics and robotics projects</a:t>
            </a:r>
            <a:r>
              <a:rPr lang="en-US" sz="2700">
                <a:solidFill>
                  <a:srgbClr val="000000"/>
                </a:solidFill>
                <a:latin typeface="IreneFlorentina"/>
                <a:ea typeface="IreneFlorentina"/>
                <a:cs typeface="IreneFlorentina"/>
                <a:sym typeface="IreneFlorentina"/>
              </a:rPr>
              <a:t>, ranging from simple science experiments to sophisticated automated systems. They are typically low-cost, DC-powered (3V to 12V), and easily integrated with microcontrollers like Arduino and ESP8266. </a:t>
            </a:r>
          </a:p>
          <a:p>
            <a:pPr algn="l" marL="398622" indent="-132874" lvl="2">
              <a:lnSpc>
                <a:spcPts val="2916"/>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149624" y="-106522"/>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762"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1054773" y="2181520"/>
            <a:ext cx="7166039" cy="5669375"/>
            <a:chOff x="0" y="0"/>
            <a:chExt cx="9554719" cy="7559167"/>
          </a:xfrm>
        </p:grpSpPr>
        <p:sp>
          <p:nvSpPr>
            <p:cNvPr name="Freeform 6" id="6" descr="A white electronic device with many wires connected to it  AI-generated content may be incorrect."/>
            <p:cNvSpPr/>
            <p:nvPr/>
          </p:nvSpPr>
          <p:spPr>
            <a:xfrm flipH="false" flipV="false" rot="0">
              <a:off x="0" y="0"/>
              <a:ext cx="9554718" cy="7559167"/>
            </a:xfrm>
            <a:custGeom>
              <a:avLst/>
              <a:gdLst/>
              <a:ahLst/>
              <a:cxnLst/>
              <a:rect r="r" b="b" t="t" l="l"/>
              <a:pathLst>
                <a:path h="7559167" w="9554718">
                  <a:moveTo>
                    <a:pt x="0" y="0"/>
                  </a:moveTo>
                  <a:lnTo>
                    <a:pt x="9554718" y="0"/>
                  </a:lnTo>
                  <a:lnTo>
                    <a:pt x="9554718" y="7559167"/>
                  </a:lnTo>
                  <a:lnTo>
                    <a:pt x="0" y="7559167"/>
                  </a:lnTo>
                  <a:lnTo>
                    <a:pt x="0" y="0"/>
                  </a:lnTo>
                  <a:close/>
                </a:path>
              </a:pathLst>
            </a:custGeom>
            <a:blipFill>
              <a:blip r:embed="rId8"/>
              <a:stretch>
                <a:fillRect l="-13917" t="0" r="-13917" b="0"/>
              </a:stretch>
            </a:blipFill>
          </p:spPr>
        </p:sp>
      </p:grpSp>
      <p:sp>
        <p:nvSpPr>
          <p:cNvPr name="TextBox 7" id="7"/>
          <p:cNvSpPr txBox="true"/>
          <p:nvPr/>
        </p:nvSpPr>
        <p:spPr>
          <a:xfrm rot="0">
            <a:off x="8933884" y="3050959"/>
            <a:ext cx="8005377" cy="3718967"/>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Jumper wires are flexible electrical wires used to connect components to each other or to a development board without needing to solder. They are the standard for prototyping with breadboards, microcontrollers like Arduino or Raspberry Pi, and other electronic components.</a:t>
            </a:r>
          </a:p>
          <a:p>
            <a:pPr algn="l" marL="398622" indent="-132874" lvl="2">
              <a:lnSpc>
                <a:spcPts val="2916"/>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149624" y="-106522"/>
            <a:ext cx="3656234" cy="4218170"/>
          </a:xfrm>
          <a:custGeom>
            <a:avLst/>
            <a:gdLst/>
            <a:ahLst/>
            <a:cxnLst/>
            <a:rect r="r" b="b" t="t" l="l"/>
            <a:pathLst>
              <a:path h="4218170" w="3656234">
                <a:moveTo>
                  <a:pt x="0" y="0"/>
                </a:moveTo>
                <a:lnTo>
                  <a:pt x="3656234" y="0"/>
                </a:lnTo>
                <a:lnTo>
                  <a:pt x="3656234" y="4218170"/>
                </a:lnTo>
                <a:lnTo>
                  <a:pt x="0" y="42181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762" y="8224838"/>
            <a:ext cx="4018787" cy="2066925"/>
          </a:xfrm>
          <a:custGeom>
            <a:avLst/>
            <a:gdLst/>
            <a:ahLst/>
            <a:cxnLst/>
            <a:rect r="r" b="b" t="t" l="l"/>
            <a:pathLst>
              <a:path h="2066925" w="4018787">
                <a:moveTo>
                  <a:pt x="0" y="0"/>
                </a:moveTo>
                <a:lnTo>
                  <a:pt x="4018787" y="0"/>
                </a:lnTo>
                <a:lnTo>
                  <a:pt x="4018787" y="2066924"/>
                </a:lnTo>
                <a:lnTo>
                  <a:pt x="0" y="206692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p:nvPr/>
        </p:nvGrpSpPr>
        <p:grpSpPr>
          <a:xfrm rot="0">
            <a:off x="488424" y="2472104"/>
            <a:ext cx="7166039" cy="5082350"/>
            <a:chOff x="0" y="0"/>
            <a:chExt cx="9554719" cy="6776466"/>
          </a:xfrm>
        </p:grpSpPr>
        <p:sp>
          <p:nvSpPr>
            <p:cNvPr name="Freeform 6" id="6"/>
            <p:cNvSpPr/>
            <p:nvPr/>
          </p:nvSpPr>
          <p:spPr>
            <a:xfrm flipH="false" flipV="false" rot="0">
              <a:off x="0" y="0"/>
              <a:ext cx="9554718" cy="6776466"/>
            </a:xfrm>
            <a:custGeom>
              <a:avLst/>
              <a:gdLst/>
              <a:ahLst/>
              <a:cxnLst/>
              <a:rect r="r" b="b" t="t" l="l"/>
              <a:pathLst>
                <a:path h="6776466" w="9554718">
                  <a:moveTo>
                    <a:pt x="0" y="0"/>
                  </a:moveTo>
                  <a:lnTo>
                    <a:pt x="9554718" y="0"/>
                  </a:lnTo>
                  <a:lnTo>
                    <a:pt x="9554718" y="6776466"/>
                  </a:lnTo>
                  <a:lnTo>
                    <a:pt x="0" y="6776466"/>
                  </a:lnTo>
                  <a:lnTo>
                    <a:pt x="0" y="0"/>
                  </a:lnTo>
                  <a:close/>
                </a:path>
              </a:pathLst>
            </a:custGeom>
            <a:blipFill>
              <a:blip r:embed="rId8"/>
              <a:stretch>
                <a:fillRect l="-7299" t="0" r="-7299" b="0"/>
              </a:stretch>
            </a:blipFill>
          </p:spPr>
        </p:sp>
      </p:grpSp>
      <p:sp>
        <p:nvSpPr>
          <p:cNvPr name="TextBox 7" id="7"/>
          <p:cNvSpPr txBox="true"/>
          <p:nvPr/>
        </p:nvSpPr>
        <p:spPr>
          <a:xfrm rot="0">
            <a:off x="8020379" y="3463610"/>
            <a:ext cx="8005377" cy="4090863"/>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A </a:t>
            </a:r>
            <a:r>
              <a:rPr lang="en-US" sz="2700">
                <a:solidFill>
                  <a:srgbClr val="000000"/>
                </a:solidFill>
                <a:latin typeface="IreneFlorentina"/>
                <a:ea typeface="IreneFlorentina"/>
                <a:cs typeface="IreneFlorentina"/>
                <a:sym typeface="IreneFlorentina"/>
              </a:rPr>
              <a:t>relay module</a:t>
            </a:r>
            <a:r>
              <a:rPr lang="en-US" sz="2700">
                <a:solidFill>
                  <a:srgbClr val="000000"/>
                </a:solidFill>
                <a:latin typeface="IreneFlorentina"/>
                <a:ea typeface="IreneFlorentina"/>
                <a:cs typeface="IreneFlorentina"/>
                <a:sym typeface="IreneFlorentina"/>
              </a:rPr>
              <a:t> is an electronic circuit board that enables a low-power control signal, typically from a microcontroller like an Arduino or Raspberry Pi, to safely switch on or off a much higher-power electrical device or circuit. They are widely used in home automation and industrial applications for electrical isolation and load control</a:t>
            </a:r>
          </a:p>
          <a:p>
            <a:pPr algn="l" marL="398622" indent="-132874" lvl="2">
              <a:lnSpc>
                <a:spcPts val="2916"/>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706799" y="-587894"/>
            <a:ext cx="15581201" cy="2943860"/>
            <a:chOff x="0" y="0"/>
            <a:chExt cx="20774935" cy="3925146"/>
          </a:xfrm>
        </p:grpSpPr>
        <p:sp>
          <p:nvSpPr>
            <p:cNvPr name="Freeform 4" id="4"/>
            <p:cNvSpPr/>
            <p:nvPr/>
          </p:nvSpPr>
          <p:spPr>
            <a:xfrm flipH="false" flipV="false" rot="0">
              <a:off x="0" y="0"/>
              <a:ext cx="20774935" cy="3925146"/>
            </a:xfrm>
            <a:custGeom>
              <a:avLst/>
              <a:gdLst/>
              <a:ahLst/>
              <a:cxnLst/>
              <a:rect r="r" b="b" t="t" l="l"/>
              <a:pathLst>
                <a:path h="3925146" w="20774935">
                  <a:moveTo>
                    <a:pt x="0" y="0"/>
                  </a:moveTo>
                  <a:lnTo>
                    <a:pt x="20774935" y="0"/>
                  </a:lnTo>
                  <a:lnTo>
                    <a:pt x="20774935" y="3925146"/>
                  </a:lnTo>
                  <a:lnTo>
                    <a:pt x="0" y="3925146"/>
                  </a:lnTo>
                  <a:close/>
                </a:path>
              </a:pathLst>
            </a:custGeom>
            <a:solidFill>
              <a:srgbClr val="000000">
                <a:alpha val="0"/>
              </a:srgbClr>
            </a:solidFill>
          </p:spPr>
        </p:sp>
        <p:sp>
          <p:nvSpPr>
            <p:cNvPr name="TextBox 5" id="5"/>
            <p:cNvSpPr txBox="true"/>
            <p:nvPr/>
          </p:nvSpPr>
          <p:spPr>
            <a:xfrm>
              <a:off x="0" y="19050"/>
              <a:ext cx="20774935" cy="3906096"/>
            </a:xfrm>
            <a:prstGeom prst="rect">
              <a:avLst/>
            </a:prstGeom>
          </p:spPr>
          <p:txBody>
            <a:bodyPr anchor="ctr" rtlCol="false" tIns="0" lIns="0" bIns="0" rIns="0"/>
            <a:lstStyle/>
            <a:p>
              <a:pPr algn="l">
                <a:lnSpc>
                  <a:spcPts val="7128"/>
                </a:lnSpc>
              </a:pPr>
              <a:r>
                <a:rPr lang="en-US" sz="6600">
                  <a:solidFill>
                    <a:srgbClr val="000000"/>
                  </a:solidFill>
                  <a:latin typeface="IreneFlorentina"/>
                  <a:ea typeface="IreneFlorentina"/>
                  <a:cs typeface="IreneFlorentina"/>
                  <a:sym typeface="IreneFlorentina"/>
                </a:rPr>
                <a:t>Solar Panel Integration</a:t>
              </a:r>
            </a:p>
          </p:txBody>
        </p:sp>
      </p:grpSp>
      <p:sp>
        <p:nvSpPr>
          <p:cNvPr name="Freeform 6" id="6"/>
          <p:cNvSpPr/>
          <p:nvPr/>
        </p:nvSpPr>
        <p:spPr>
          <a:xfrm flipH="false" flipV="false" rot="0">
            <a:off x="14608918" y="6181060"/>
            <a:ext cx="3526853" cy="4105943"/>
          </a:xfrm>
          <a:custGeom>
            <a:avLst/>
            <a:gdLst/>
            <a:ahLst/>
            <a:cxnLst/>
            <a:rect r="r" b="b" t="t" l="l"/>
            <a:pathLst>
              <a:path h="4105943" w="3526853">
                <a:moveTo>
                  <a:pt x="0" y="0"/>
                </a:moveTo>
                <a:lnTo>
                  <a:pt x="3526853" y="0"/>
                </a:lnTo>
                <a:lnTo>
                  <a:pt x="3526853" y="4105943"/>
                </a:lnTo>
                <a:lnTo>
                  <a:pt x="0" y="41059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989871" y="1943597"/>
            <a:ext cx="16308229" cy="3180111"/>
            <a:chOff x="0" y="0"/>
            <a:chExt cx="21744305" cy="4240148"/>
          </a:xfrm>
        </p:grpSpPr>
        <p:sp>
          <p:nvSpPr>
            <p:cNvPr name="Freeform 8" id="8" descr="A close-up of solar panels  AI-generated content may be incorrect."/>
            <p:cNvSpPr/>
            <p:nvPr/>
          </p:nvSpPr>
          <p:spPr>
            <a:xfrm flipH="false" flipV="false" rot="0">
              <a:off x="0" y="0"/>
              <a:ext cx="21744305" cy="4240149"/>
            </a:xfrm>
            <a:custGeom>
              <a:avLst/>
              <a:gdLst/>
              <a:ahLst/>
              <a:cxnLst/>
              <a:rect r="r" b="b" t="t" l="l"/>
              <a:pathLst>
                <a:path h="4240149" w="21744305">
                  <a:moveTo>
                    <a:pt x="0" y="0"/>
                  </a:moveTo>
                  <a:lnTo>
                    <a:pt x="21744305" y="0"/>
                  </a:lnTo>
                  <a:lnTo>
                    <a:pt x="21744305" y="4240149"/>
                  </a:lnTo>
                  <a:lnTo>
                    <a:pt x="0" y="4240149"/>
                  </a:lnTo>
                  <a:lnTo>
                    <a:pt x="0" y="0"/>
                  </a:lnTo>
                  <a:close/>
                </a:path>
              </a:pathLst>
            </a:custGeom>
            <a:blipFill>
              <a:blip r:embed="rId6"/>
              <a:stretch>
                <a:fillRect l="-274" t="0" r="-274" b="0"/>
              </a:stretch>
            </a:blipFill>
          </p:spPr>
        </p:sp>
      </p:grpSp>
      <p:sp>
        <p:nvSpPr>
          <p:cNvPr name="TextBox 9" id="9"/>
          <p:cNvSpPr txBox="true"/>
          <p:nvPr/>
        </p:nvSpPr>
        <p:spPr>
          <a:xfrm rot="0">
            <a:off x="1882632" y="5760889"/>
            <a:ext cx="12425594" cy="1487587"/>
          </a:xfrm>
          <a:prstGeom prst="rect">
            <a:avLst/>
          </a:prstGeom>
        </p:spPr>
        <p:txBody>
          <a:bodyPr anchor="t" rtlCol="false" tIns="0" lIns="0" bIns="0" rIns="0">
            <a:spAutoFit/>
          </a:bodyPr>
          <a:lstStyle/>
          <a:p>
            <a:pPr algn="l" marL="398622" indent="-132874" lvl="2">
              <a:lnSpc>
                <a:spcPts val="2916"/>
              </a:lnSpc>
              <a:buFont typeface="Arial"/>
              <a:buChar char="⚬"/>
            </a:pPr>
            <a:r>
              <a:rPr lang="en-US" sz="2700">
                <a:solidFill>
                  <a:srgbClr val="000000"/>
                </a:solidFill>
                <a:latin typeface="IreneFlorentina"/>
                <a:ea typeface="IreneFlorentina"/>
                <a:cs typeface="IreneFlorentina"/>
                <a:sym typeface="IreneFlorentina"/>
              </a:rPr>
              <a:t>This integration not only reduces operational costs but also minimizes the environmental footprint of the irrigation system, making it ideal for remote locations or eco-conscious users.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302398" y="-188155"/>
            <a:ext cx="9331790" cy="3662237"/>
            <a:chOff x="0" y="0"/>
            <a:chExt cx="12442387" cy="4882983"/>
          </a:xfrm>
        </p:grpSpPr>
        <p:sp>
          <p:nvSpPr>
            <p:cNvPr name="Freeform 4" id="4"/>
            <p:cNvSpPr/>
            <p:nvPr/>
          </p:nvSpPr>
          <p:spPr>
            <a:xfrm flipH="false" flipV="false" rot="0">
              <a:off x="0" y="0"/>
              <a:ext cx="12442387" cy="4882983"/>
            </a:xfrm>
            <a:custGeom>
              <a:avLst/>
              <a:gdLst/>
              <a:ahLst/>
              <a:cxnLst/>
              <a:rect r="r" b="b" t="t" l="l"/>
              <a:pathLst>
                <a:path h="4882983" w="12442387">
                  <a:moveTo>
                    <a:pt x="0" y="0"/>
                  </a:moveTo>
                  <a:lnTo>
                    <a:pt x="12442387" y="0"/>
                  </a:lnTo>
                  <a:lnTo>
                    <a:pt x="12442387" y="4882983"/>
                  </a:lnTo>
                  <a:lnTo>
                    <a:pt x="0" y="4882983"/>
                  </a:lnTo>
                  <a:close/>
                </a:path>
              </a:pathLst>
            </a:custGeom>
            <a:solidFill>
              <a:srgbClr val="000000">
                <a:alpha val="0"/>
              </a:srgbClr>
            </a:solidFill>
          </p:spPr>
        </p:sp>
        <p:sp>
          <p:nvSpPr>
            <p:cNvPr name="TextBox 5" id="5"/>
            <p:cNvSpPr txBox="true"/>
            <p:nvPr/>
          </p:nvSpPr>
          <p:spPr>
            <a:xfrm>
              <a:off x="0" y="9525"/>
              <a:ext cx="12442387" cy="4873458"/>
            </a:xfrm>
            <a:prstGeom prst="rect">
              <a:avLst/>
            </a:prstGeom>
          </p:spPr>
          <p:txBody>
            <a:bodyPr anchor="b" rtlCol="false" tIns="0" lIns="0" bIns="0" rIns="0"/>
            <a:lstStyle/>
            <a:p>
              <a:pPr algn="l">
                <a:lnSpc>
                  <a:spcPts val="6318"/>
                </a:lnSpc>
              </a:pPr>
              <a:r>
                <a:rPr lang="en-US" sz="5850">
                  <a:solidFill>
                    <a:srgbClr val="000000"/>
                  </a:solidFill>
                  <a:latin typeface="IreneFlorentina"/>
                  <a:ea typeface="IreneFlorentina"/>
                  <a:cs typeface="IreneFlorentina"/>
                  <a:sym typeface="IreneFlorentina"/>
                </a:rPr>
                <a:t>Rainwater Harvesting Integration</a:t>
              </a:r>
            </a:p>
          </p:txBody>
        </p:sp>
      </p:grpSp>
      <p:grpSp>
        <p:nvGrpSpPr>
          <p:cNvPr name="Group 6" id="6"/>
          <p:cNvGrpSpPr/>
          <p:nvPr/>
        </p:nvGrpSpPr>
        <p:grpSpPr>
          <a:xfrm rot="0">
            <a:off x="0" y="0"/>
            <a:ext cx="8669845" cy="10287000"/>
            <a:chOff x="0" y="0"/>
            <a:chExt cx="11559793" cy="13716000"/>
          </a:xfrm>
        </p:grpSpPr>
        <p:sp>
          <p:nvSpPr>
            <p:cNvPr name="Freeform 7" id="7"/>
            <p:cNvSpPr/>
            <p:nvPr/>
          </p:nvSpPr>
          <p:spPr>
            <a:xfrm flipH="false" flipV="false" rot="0">
              <a:off x="0" y="0"/>
              <a:ext cx="11559794" cy="13716000"/>
            </a:xfrm>
            <a:custGeom>
              <a:avLst/>
              <a:gdLst/>
              <a:ahLst/>
              <a:cxnLst/>
              <a:rect r="r" b="b" t="t" l="l"/>
              <a:pathLst>
                <a:path h="13716000" w="11559794">
                  <a:moveTo>
                    <a:pt x="0" y="0"/>
                  </a:moveTo>
                  <a:lnTo>
                    <a:pt x="11559794" y="0"/>
                  </a:lnTo>
                  <a:lnTo>
                    <a:pt x="11559794" y="13716000"/>
                  </a:lnTo>
                  <a:lnTo>
                    <a:pt x="0" y="13716000"/>
                  </a:lnTo>
                  <a:close/>
                </a:path>
              </a:pathLst>
            </a:custGeom>
            <a:gradFill rotWithShape="true">
              <a:gsLst>
                <a:gs pos="0">
                  <a:srgbClr val="156082">
                    <a:alpha val="100000"/>
                  </a:srgbClr>
                </a:gs>
                <a:gs pos="100000">
                  <a:srgbClr val="E97132">
                    <a:alpha val="100000"/>
                  </a:srgbClr>
                </a:gs>
              </a:gsLst>
              <a:lin ang="2407448"/>
            </a:gradFill>
          </p:spPr>
        </p:sp>
      </p:grpSp>
      <p:grpSp>
        <p:nvGrpSpPr>
          <p:cNvPr name="Group 8" id="8"/>
          <p:cNvGrpSpPr/>
          <p:nvPr/>
        </p:nvGrpSpPr>
        <p:grpSpPr>
          <a:xfrm rot="0">
            <a:off x="418714" y="449263"/>
            <a:ext cx="7832408" cy="9388507"/>
            <a:chOff x="0" y="0"/>
            <a:chExt cx="10443211" cy="12518010"/>
          </a:xfrm>
        </p:grpSpPr>
        <p:sp>
          <p:nvSpPr>
            <p:cNvPr name="Freeform 9" id="9" descr="preencoded.png"/>
            <p:cNvSpPr/>
            <p:nvPr/>
          </p:nvSpPr>
          <p:spPr>
            <a:xfrm flipH="false" flipV="false" rot="0">
              <a:off x="0" y="0"/>
              <a:ext cx="10443210" cy="12518009"/>
            </a:xfrm>
            <a:custGeom>
              <a:avLst/>
              <a:gdLst/>
              <a:ahLst/>
              <a:cxnLst/>
              <a:rect r="r" b="b" t="t" l="l"/>
              <a:pathLst>
                <a:path h="12518009" w="10443210">
                  <a:moveTo>
                    <a:pt x="0" y="0"/>
                  </a:moveTo>
                  <a:lnTo>
                    <a:pt x="10443210" y="0"/>
                  </a:lnTo>
                  <a:lnTo>
                    <a:pt x="10443210" y="12518009"/>
                  </a:lnTo>
                  <a:lnTo>
                    <a:pt x="0" y="12518009"/>
                  </a:lnTo>
                  <a:lnTo>
                    <a:pt x="0" y="0"/>
                  </a:lnTo>
                  <a:close/>
                </a:path>
              </a:pathLst>
            </a:custGeom>
            <a:blipFill>
              <a:blip r:embed="rId4"/>
              <a:stretch>
                <a:fillRect l="0" t="-12569" r="0" b="-12569"/>
              </a:stretch>
            </a:blipFill>
          </p:spPr>
        </p:sp>
      </p:grpSp>
      <p:sp>
        <p:nvSpPr>
          <p:cNvPr name="TextBox 10" id="10"/>
          <p:cNvSpPr txBox="true"/>
          <p:nvPr/>
        </p:nvSpPr>
        <p:spPr>
          <a:xfrm rot="0">
            <a:off x="9144000" y="4264447"/>
            <a:ext cx="9144000" cy="2863056"/>
          </a:xfrm>
          <a:prstGeom prst="rect">
            <a:avLst/>
          </a:prstGeom>
        </p:spPr>
        <p:txBody>
          <a:bodyPr anchor="t" rtlCol="false" tIns="0" lIns="0" bIns="0" rIns="0">
            <a:spAutoFit/>
          </a:bodyPr>
          <a:lstStyle/>
          <a:p>
            <a:pPr algn="l" marL="461964" indent="-153988" lvl="2">
              <a:lnSpc>
                <a:spcPts val="3240"/>
              </a:lnSpc>
              <a:buFont typeface="Arial"/>
              <a:buChar char="⚬"/>
            </a:pPr>
            <a:r>
              <a:rPr lang="en-US" sz="3000">
                <a:solidFill>
                  <a:srgbClr val="000000">
                    <a:alpha val="80000"/>
                  </a:srgbClr>
                </a:solidFill>
                <a:latin typeface="IreneFlorentina"/>
                <a:ea typeface="IreneFlorentina"/>
                <a:cs typeface="IreneFlorentina"/>
                <a:sym typeface="IreneFlorentina"/>
              </a:rPr>
              <a:t>A crucial aspect of our sustainable approach is rainwater harvesting. This process involves collecting and storing rainwater from various surfaces, such as rooftops or designated ground areas, for later use in irrigation.</a:t>
            </a:r>
          </a:p>
        </p:txBody>
      </p:sp>
      <p:grpSp>
        <p:nvGrpSpPr>
          <p:cNvPr name="Group 11" id="11"/>
          <p:cNvGrpSpPr/>
          <p:nvPr/>
        </p:nvGrpSpPr>
        <p:grpSpPr>
          <a:xfrm rot="0">
            <a:off x="17882150" y="4932053"/>
            <a:ext cx="57150" cy="4915242"/>
            <a:chOff x="0" y="0"/>
            <a:chExt cx="76200" cy="6553656"/>
          </a:xfrm>
        </p:grpSpPr>
        <p:sp>
          <p:nvSpPr>
            <p:cNvPr name="Freeform 12" id="12"/>
            <p:cNvSpPr/>
            <p:nvPr/>
          </p:nvSpPr>
          <p:spPr>
            <a:xfrm flipH="false" flipV="false" rot="0">
              <a:off x="0" y="0"/>
              <a:ext cx="76200" cy="6553711"/>
            </a:xfrm>
            <a:custGeom>
              <a:avLst/>
              <a:gdLst/>
              <a:ahLst/>
              <a:cxnLst/>
              <a:rect r="r" b="b" t="t" l="l"/>
              <a:pathLst>
                <a:path h="6553711" w="76200">
                  <a:moveTo>
                    <a:pt x="25400" y="12573"/>
                  </a:moveTo>
                  <a:lnTo>
                    <a:pt x="76200" y="6540881"/>
                  </a:lnTo>
                  <a:cubicBezTo>
                    <a:pt x="76200" y="6547866"/>
                    <a:pt x="70612" y="6553581"/>
                    <a:pt x="63627" y="6553708"/>
                  </a:cubicBezTo>
                  <a:cubicBezTo>
                    <a:pt x="56642" y="6553836"/>
                    <a:pt x="50927" y="6548120"/>
                    <a:pt x="50800" y="6541136"/>
                  </a:cubicBezTo>
                  <a:lnTo>
                    <a:pt x="0" y="12827"/>
                  </a:lnTo>
                  <a:cubicBezTo>
                    <a:pt x="0" y="5842"/>
                    <a:pt x="5588" y="0"/>
                    <a:pt x="12573" y="0"/>
                  </a:cubicBezTo>
                  <a:cubicBezTo>
                    <a:pt x="19558" y="0"/>
                    <a:pt x="25400" y="5588"/>
                    <a:pt x="25400" y="12573"/>
                  </a:cubicBezTo>
                  <a:close/>
                </a:path>
              </a:pathLst>
            </a:custGeom>
            <a:solidFill>
              <a:srgbClr val="000000"/>
            </a:solidFill>
            <a:ln w="12700">
              <a:solidFill>
                <a:srgbClr val="000000"/>
              </a:solidFill>
            </a:ln>
          </p:spPr>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327976" y="380108"/>
            <a:ext cx="7124385" cy="601046"/>
          </a:xfrm>
          <a:prstGeom prst="rect">
            <a:avLst/>
          </a:prstGeom>
        </p:spPr>
        <p:txBody>
          <a:bodyPr anchor="t" rtlCol="false" tIns="0" lIns="0" bIns="0" rIns="0">
            <a:spAutoFit/>
          </a:bodyPr>
          <a:lstStyle/>
          <a:p>
            <a:pPr algn="l">
              <a:lnSpc>
                <a:spcPts val="4710"/>
              </a:lnSpc>
            </a:pPr>
            <a:r>
              <a:rPr lang="en-US" sz="3781">
                <a:solidFill>
                  <a:srgbClr val="233E32"/>
                </a:solidFill>
                <a:latin typeface="IreneFlorentina"/>
                <a:ea typeface="IreneFlorentina"/>
                <a:cs typeface="IreneFlorentina"/>
                <a:sym typeface="IreneFlorentina"/>
              </a:rPr>
              <a:t>How It Works: The Logic</a:t>
            </a:r>
          </a:p>
        </p:txBody>
      </p:sp>
      <p:sp>
        <p:nvSpPr>
          <p:cNvPr name="TextBox 4" id="4"/>
          <p:cNvSpPr txBox="true"/>
          <p:nvPr/>
        </p:nvSpPr>
        <p:spPr>
          <a:xfrm rot="0">
            <a:off x="158102" y="1420480"/>
            <a:ext cx="17309950" cy="414498"/>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Our smart irrigation system operates through a continuous feedback loop, ensuring efficient water delivery.</a:t>
            </a:r>
          </a:p>
        </p:txBody>
      </p:sp>
      <p:grpSp>
        <p:nvGrpSpPr>
          <p:cNvPr name="Group 5" id="5"/>
          <p:cNvGrpSpPr/>
          <p:nvPr/>
        </p:nvGrpSpPr>
        <p:grpSpPr>
          <a:xfrm rot="0">
            <a:off x="158102" y="2228959"/>
            <a:ext cx="1204035" cy="1444892"/>
            <a:chOff x="0" y="0"/>
            <a:chExt cx="1605380" cy="1926523"/>
          </a:xfrm>
        </p:grpSpPr>
        <p:sp>
          <p:nvSpPr>
            <p:cNvPr name="Freeform 6" id="6"/>
            <p:cNvSpPr/>
            <p:nvPr/>
          </p:nvSpPr>
          <p:spPr>
            <a:xfrm flipH="false" flipV="false" rot="0">
              <a:off x="0" y="0"/>
              <a:ext cx="1605407" cy="1926463"/>
            </a:xfrm>
            <a:custGeom>
              <a:avLst/>
              <a:gdLst/>
              <a:ahLst/>
              <a:cxnLst/>
              <a:rect r="r" b="b" t="t" l="l"/>
              <a:pathLst>
                <a:path h="1926463" w="1605407">
                  <a:moveTo>
                    <a:pt x="0" y="0"/>
                  </a:moveTo>
                  <a:lnTo>
                    <a:pt x="1605407" y="0"/>
                  </a:lnTo>
                  <a:lnTo>
                    <a:pt x="1605407" y="1926463"/>
                  </a:lnTo>
                  <a:lnTo>
                    <a:pt x="0" y="1926463"/>
                  </a:lnTo>
                  <a:lnTo>
                    <a:pt x="0" y="0"/>
                  </a:lnTo>
                  <a:close/>
                </a:path>
              </a:pathLst>
            </a:custGeom>
            <a:blipFill>
              <a:blip r:embed="rId4"/>
              <a:stretch>
                <a:fillRect l="0" t="-147" r="1" b="-151"/>
              </a:stretch>
            </a:blipFill>
          </p:spPr>
        </p:sp>
      </p:grpSp>
      <p:sp>
        <p:nvSpPr>
          <p:cNvPr name="TextBox 7" id="7"/>
          <p:cNvSpPr txBox="true"/>
          <p:nvPr/>
        </p:nvSpPr>
        <p:spPr>
          <a:xfrm rot="0">
            <a:off x="1602994" y="2483982"/>
            <a:ext cx="3654806" cy="369694"/>
          </a:xfrm>
          <a:prstGeom prst="rect">
            <a:avLst/>
          </a:prstGeom>
        </p:spPr>
        <p:txBody>
          <a:bodyPr anchor="t" rtlCol="false" tIns="0" lIns="0" bIns="0" rIns="0">
            <a:spAutoFit/>
          </a:bodyPr>
          <a:lstStyle/>
          <a:p>
            <a:pPr algn="l">
              <a:lnSpc>
                <a:spcPts val="2919"/>
              </a:lnSpc>
            </a:pPr>
            <a:r>
              <a:rPr lang="en-US" sz="2322">
                <a:solidFill>
                  <a:srgbClr val="2C2821"/>
                </a:solidFill>
                <a:latin typeface="IreneFlorentina"/>
                <a:ea typeface="IreneFlorentina"/>
                <a:cs typeface="IreneFlorentina"/>
                <a:sym typeface="IreneFlorentina"/>
              </a:rPr>
              <a:t>Sensor Reading</a:t>
            </a:r>
          </a:p>
        </p:txBody>
      </p:sp>
      <p:sp>
        <p:nvSpPr>
          <p:cNvPr name="TextBox 8" id="8"/>
          <p:cNvSpPr txBox="true"/>
          <p:nvPr/>
        </p:nvSpPr>
        <p:spPr>
          <a:xfrm rot="0">
            <a:off x="1602995" y="2838037"/>
            <a:ext cx="15865057" cy="414498"/>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The soil moisture sensor continuously monitors soil dampness through analog input, providing real-time data.</a:t>
            </a:r>
          </a:p>
        </p:txBody>
      </p:sp>
      <p:grpSp>
        <p:nvGrpSpPr>
          <p:cNvPr name="Group 9" id="9"/>
          <p:cNvGrpSpPr/>
          <p:nvPr/>
        </p:nvGrpSpPr>
        <p:grpSpPr>
          <a:xfrm rot="0">
            <a:off x="158102" y="3673852"/>
            <a:ext cx="1204035" cy="1444892"/>
            <a:chOff x="0" y="0"/>
            <a:chExt cx="1605380" cy="1926523"/>
          </a:xfrm>
        </p:grpSpPr>
        <p:sp>
          <p:nvSpPr>
            <p:cNvPr name="Freeform 10" id="10"/>
            <p:cNvSpPr/>
            <p:nvPr/>
          </p:nvSpPr>
          <p:spPr>
            <a:xfrm flipH="false" flipV="false" rot="0">
              <a:off x="0" y="0"/>
              <a:ext cx="1605407" cy="1926463"/>
            </a:xfrm>
            <a:custGeom>
              <a:avLst/>
              <a:gdLst/>
              <a:ahLst/>
              <a:cxnLst/>
              <a:rect r="r" b="b" t="t" l="l"/>
              <a:pathLst>
                <a:path h="1926463" w="1605407">
                  <a:moveTo>
                    <a:pt x="0" y="0"/>
                  </a:moveTo>
                  <a:lnTo>
                    <a:pt x="1605407" y="0"/>
                  </a:lnTo>
                  <a:lnTo>
                    <a:pt x="1605407" y="1926463"/>
                  </a:lnTo>
                  <a:lnTo>
                    <a:pt x="0" y="1926463"/>
                  </a:lnTo>
                  <a:lnTo>
                    <a:pt x="0" y="0"/>
                  </a:lnTo>
                  <a:close/>
                </a:path>
              </a:pathLst>
            </a:custGeom>
            <a:blipFill>
              <a:blip r:embed="rId4"/>
              <a:stretch>
                <a:fillRect l="0" t="-147" r="1" b="-151"/>
              </a:stretch>
            </a:blipFill>
          </p:spPr>
        </p:sp>
      </p:grpSp>
      <p:sp>
        <p:nvSpPr>
          <p:cNvPr name="TextBox 11" id="11"/>
          <p:cNvSpPr txBox="true"/>
          <p:nvPr/>
        </p:nvSpPr>
        <p:spPr>
          <a:xfrm rot="0">
            <a:off x="1602993" y="3901538"/>
            <a:ext cx="7617206" cy="369694"/>
          </a:xfrm>
          <a:prstGeom prst="rect">
            <a:avLst/>
          </a:prstGeom>
        </p:spPr>
        <p:txBody>
          <a:bodyPr anchor="t" rtlCol="false" tIns="0" lIns="0" bIns="0" rIns="0">
            <a:spAutoFit/>
          </a:bodyPr>
          <a:lstStyle/>
          <a:p>
            <a:pPr algn="l">
              <a:lnSpc>
                <a:spcPts val="2919"/>
              </a:lnSpc>
            </a:pPr>
            <a:r>
              <a:rPr lang="en-US" sz="2322">
                <a:solidFill>
                  <a:srgbClr val="2C2821"/>
                </a:solidFill>
                <a:latin typeface="IreneFlorentina"/>
                <a:ea typeface="IreneFlorentina"/>
                <a:cs typeface="IreneFlorentina"/>
                <a:sym typeface="IreneFlorentina"/>
              </a:rPr>
              <a:t>Data Processing</a:t>
            </a:r>
          </a:p>
        </p:txBody>
      </p:sp>
      <p:sp>
        <p:nvSpPr>
          <p:cNvPr name="TextBox 12" id="12"/>
          <p:cNvSpPr txBox="true"/>
          <p:nvPr/>
        </p:nvSpPr>
        <p:spPr>
          <a:xfrm rot="0">
            <a:off x="1602994" y="4238909"/>
            <a:ext cx="15865057" cy="414498"/>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The NodeMCU micro-controller compares the sensor reading to a preset moisture threshold (e.g., 50%).</a:t>
            </a:r>
          </a:p>
        </p:txBody>
      </p:sp>
      <p:grpSp>
        <p:nvGrpSpPr>
          <p:cNvPr name="Group 13" id="13"/>
          <p:cNvGrpSpPr/>
          <p:nvPr/>
        </p:nvGrpSpPr>
        <p:grpSpPr>
          <a:xfrm rot="0">
            <a:off x="158102" y="5118744"/>
            <a:ext cx="1204035" cy="1444892"/>
            <a:chOff x="0" y="0"/>
            <a:chExt cx="1605380" cy="1926523"/>
          </a:xfrm>
        </p:grpSpPr>
        <p:sp>
          <p:nvSpPr>
            <p:cNvPr name="Freeform 14" id="14"/>
            <p:cNvSpPr/>
            <p:nvPr/>
          </p:nvSpPr>
          <p:spPr>
            <a:xfrm flipH="false" flipV="false" rot="0">
              <a:off x="0" y="0"/>
              <a:ext cx="1605407" cy="1926463"/>
            </a:xfrm>
            <a:custGeom>
              <a:avLst/>
              <a:gdLst/>
              <a:ahLst/>
              <a:cxnLst/>
              <a:rect r="r" b="b" t="t" l="l"/>
              <a:pathLst>
                <a:path h="1926463" w="1605407">
                  <a:moveTo>
                    <a:pt x="0" y="0"/>
                  </a:moveTo>
                  <a:lnTo>
                    <a:pt x="1605407" y="0"/>
                  </a:lnTo>
                  <a:lnTo>
                    <a:pt x="1605407" y="1926463"/>
                  </a:lnTo>
                  <a:lnTo>
                    <a:pt x="0" y="1926463"/>
                  </a:lnTo>
                  <a:lnTo>
                    <a:pt x="0" y="0"/>
                  </a:lnTo>
                  <a:close/>
                </a:path>
              </a:pathLst>
            </a:custGeom>
            <a:blipFill>
              <a:blip r:embed="rId4"/>
              <a:stretch>
                <a:fillRect l="0" t="-147" r="1" b="-151"/>
              </a:stretch>
            </a:blipFill>
          </p:spPr>
        </p:sp>
      </p:grpSp>
      <p:sp>
        <p:nvSpPr>
          <p:cNvPr name="TextBox 15" id="15"/>
          <p:cNvSpPr txBox="true"/>
          <p:nvPr/>
        </p:nvSpPr>
        <p:spPr>
          <a:xfrm rot="0">
            <a:off x="1602994" y="5302410"/>
            <a:ext cx="2039662" cy="369694"/>
          </a:xfrm>
          <a:prstGeom prst="rect">
            <a:avLst/>
          </a:prstGeom>
        </p:spPr>
        <p:txBody>
          <a:bodyPr anchor="t" rtlCol="false" tIns="0" lIns="0" bIns="0" rIns="0">
            <a:spAutoFit/>
          </a:bodyPr>
          <a:lstStyle/>
          <a:p>
            <a:pPr algn="l">
              <a:lnSpc>
                <a:spcPts val="2919"/>
              </a:lnSpc>
            </a:pPr>
            <a:r>
              <a:rPr lang="en-US" sz="2322">
                <a:solidFill>
                  <a:srgbClr val="2C2821"/>
                </a:solidFill>
                <a:latin typeface="IreneFlorentina"/>
                <a:ea typeface="IreneFlorentina"/>
                <a:cs typeface="IreneFlorentina"/>
                <a:sym typeface="IreneFlorentina"/>
              </a:rPr>
              <a:t>Tank Check</a:t>
            </a:r>
          </a:p>
        </p:txBody>
      </p:sp>
      <p:sp>
        <p:nvSpPr>
          <p:cNvPr name="TextBox 16" id="16"/>
          <p:cNvSpPr txBox="true"/>
          <p:nvPr/>
        </p:nvSpPr>
        <p:spPr>
          <a:xfrm rot="0">
            <a:off x="1602995" y="5727822"/>
            <a:ext cx="15865057" cy="414498"/>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An ultrasonic sensor verifies that the water level in the tank is sufficient before any watering commences.</a:t>
            </a:r>
          </a:p>
        </p:txBody>
      </p:sp>
      <p:grpSp>
        <p:nvGrpSpPr>
          <p:cNvPr name="Group 17" id="17"/>
          <p:cNvGrpSpPr/>
          <p:nvPr/>
        </p:nvGrpSpPr>
        <p:grpSpPr>
          <a:xfrm rot="0">
            <a:off x="158102" y="6563637"/>
            <a:ext cx="1204035" cy="1444892"/>
            <a:chOff x="0" y="0"/>
            <a:chExt cx="1605380" cy="1926523"/>
          </a:xfrm>
        </p:grpSpPr>
        <p:sp>
          <p:nvSpPr>
            <p:cNvPr name="Freeform 18" id="18"/>
            <p:cNvSpPr/>
            <p:nvPr/>
          </p:nvSpPr>
          <p:spPr>
            <a:xfrm flipH="false" flipV="false" rot="0">
              <a:off x="0" y="0"/>
              <a:ext cx="1605407" cy="1926463"/>
            </a:xfrm>
            <a:custGeom>
              <a:avLst/>
              <a:gdLst/>
              <a:ahLst/>
              <a:cxnLst/>
              <a:rect r="r" b="b" t="t" l="l"/>
              <a:pathLst>
                <a:path h="1926463" w="1605407">
                  <a:moveTo>
                    <a:pt x="0" y="0"/>
                  </a:moveTo>
                  <a:lnTo>
                    <a:pt x="1605407" y="0"/>
                  </a:lnTo>
                  <a:lnTo>
                    <a:pt x="1605407" y="1926463"/>
                  </a:lnTo>
                  <a:lnTo>
                    <a:pt x="0" y="1926463"/>
                  </a:lnTo>
                  <a:lnTo>
                    <a:pt x="0" y="0"/>
                  </a:lnTo>
                  <a:close/>
                </a:path>
              </a:pathLst>
            </a:custGeom>
            <a:blipFill>
              <a:blip r:embed="rId4"/>
              <a:stretch>
                <a:fillRect l="0" t="-147" r="1" b="-151"/>
              </a:stretch>
            </a:blipFill>
          </p:spPr>
        </p:sp>
      </p:grpSp>
      <p:sp>
        <p:nvSpPr>
          <p:cNvPr name="TextBox 19" id="19"/>
          <p:cNvSpPr txBox="true"/>
          <p:nvPr/>
        </p:nvSpPr>
        <p:spPr>
          <a:xfrm rot="0">
            <a:off x="1602994" y="6747302"/>
            <a:ext cx="2891891" cy="369694"/>
          </a:xfrm>
          <a:prstGeom prst="rect">
            <a:avLst/>
          </a:prstGeom>
        </p:spPr>
        <p:txBody>
          <a:bodyPr anchor="t" rtlCol="false" tIns="0" lIns="0" bIns="0" rIns="0">
            <a:spAutoFit/>
          </a:bodyPr>
          <a:lstStyle/>
          <a:p>
            <a:pPr algn="l">
              <a:lnSpc>
                <a:spcPts val="2919"/>
              </a:lnSpc>
            </a:pPr>
            <a:r>
              <a:rPr lang="en-US" sz="2322">
                <a:solidFill>
                  <a:srgbClr val="2C2821"/>
                </a:solidFill>
                <a:latin typeface="IreneFlorentina"/>
                <a:ea typeface="IreneFlorentina"/>
                <a:cs typeface="IreneFlorentina"/>
                <a:sym typeface="IreneFlorentina"/>
              </a:rPr>
              <a:t>Pump Activation</a:t>
            </a:r>
          </a:p>
        </p:txBody>
      </p:sp>
      <p:sp>
        <p:nvSpPr>
          <p:cNvPr name="TextBox 20" id="20"/>
          <p:cNvSpPr txBox="true"/>
          <p:nvPr/>
        </p:nvSpPr>
        <p:spPr>
          <a:xfrm rot="0">
            <a:off x="1602995" y="7172713"/>
            <a:ext cx="15865057" cy="414498"/>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If soil moisture is below the threshold AND the tank has enough water, the relay energizes the water pump.</a:t>
            </a:r>
          </a:p>
        </p:txBody>
      </p:sp>
      <p:grpSp>
        <p:nvGrpSpPr>
          <p:cNvPr name="Group 21" id="21"/>
          <p:cNvGrpSpPr/>
          <p:nvPr/>
        </p:nvGrpSpPr>
        <p:grpSpPr>
          <a:xfrm rot="0">
            <a:off x="158102" y="8008528"/>
            <a:ext cx="1204035" cy="1444892"/>
            <a:chOff x="0" y="0"/>
            <a:chExt cx="1605380" cy="1926523"/>
          </a:xfrm>
        </p:grpSpPr>
        <p:sp>
          <p:nvSpPr>
            <p:cNvPr name="Freeform 22" id="22"/>
            <p:cNvSpPr/>
            <p:nvPr/>
          </p:nvSpPr>
          <p:spPr>
            <a:xfrm flipH="false" flipV="false" rot="0">
              <a:off x="0" y="0"/>
              <a:ext cx="1605407" cy="1926463"/>
            </a:xfrm>
            <a:custGeom>
              <a:avLst/>
              <a:gdLst/>
              <a:ahLst/>
              <a:cxnLst/>
              <a:rect r="r" b="b" t="t" l="l"/>
              <a:pathLst>
                <a:path h="1926463" w="1605407">
                  <a:moveTo>
                    <a:pt x="0" y="0"/>
                  </a:moveTo>
                  <a:lnTo>
                    <a:pt x="1605407" y="0"/>
                  </a:lnTo>
                  <a:lnTo>
                    <a:pt x="1605407" y="1926463"/>
                  </a:lnTo>
                  <a:lnTo>
                    <a:pt x="0" y="1926463"/>
                  </a:lnTo>
                  <a:lnTo>
                    <a:pt x="0" y="0"/>
                  </a:lnTo>
                  <a:close/>
                </a:path>
              </a:pathLst>
            </a:custGeom>
            <a:blipFill>
              <a:blip r:embed="rId4"/>
              <a:stretch>
                <a:fillRect l="0" t="-147" r="1" b="-151"/>
              </a:stretch>
            </a:blipFill>
          </p:spPr>
        </p:sp>
      </p:grpSp>
      <p:sp>
        <p:nvSpPr>
          <p:cNvPr name="TextBox 23" id="23"/>
          <p:cNvSpPr txBox="true"/>
          <p:nvPr/>
        </p:nvSpPr>
        <p:spPr>
          <a:xfrm rot="0">
            <a:off x="1602994" y="8192195"/>
            <a:ext cx="3970820" cy="369694"/>
          </a:xfrm>
          <a:prstGeom prst="rect">
            <a:avLst/>
          </a:prstGeom>
        </p:spPr>
        <p:txBody>
          <a:bodyPr anchor="t" rtlCol="false" tIns="0" lIns="0" bIns="0" rIns="0">
            <a:spAutoFit/>
          </a:bodyPr>
          <a:lstStyle/>
          <a:p>
            <a:pPr algn="l">
              <a:lnSpc>
                <a:spcPts val="2919"/>
              </a:lnSpc>
            </a:pPr>
            <a:r>
              <a:rPr lang="en-US" sz="2322">
                <a:solidFill>
                  <a:srgbClr val="2C2821"/>
                </a:solidFill>
                <a:latin typeface="IreneFlorentina"/>
                <a:ea typeface="IreneFlorentina"/>
                <a:cs typeface="IreneFlorentina"/>
                <a:sym typeface="IreneFlorentina"/>
              </a:rPr>
              <a:t>Continuous Monitoring</a:t>
            </a:r>
          </a:p>
        </p:txBody>
      </p:sp>
      <p:sp>
        <p:nvSpPr>
          <p:cNvPr name="TextBox 24" id="24"/>
          <p:cNvSpPr txBox="true"/>
          <p:nvPr/>
        </p:nvSpPr>
        <p:spPr>
          <a:xfrm rot="0">
            <a:off x="1602995" y="8617605"/>
            <a:ext cx="15865057" cy="1183939"/>
          </a:xfrm>
          <a:prstGeom prst="rect">
            <a:avLst/>
          </a:prstGeom>
        </p:spPr>
        <p:txBody>
          <a:bodyPr anchor="t" rtlCol="false" tIns="0" lIns="0" bIns="0" rIns="0">
            <a:spAutoFit/>
          </a:bodyPr>
          <a:lstStyle/>
          <a:p>
            <a:pPr algn="l">
              <a:lnSpc>
                <a:spcPts val="2985"/>
              </a:lnSpc>
            </a:pPr>
            <a:r>
              <a:rPr lang="en-US" sz="1857">
                <a:solidFill>
                  <a:srgbClr val="2C2821"/>
                </a:solidFill>
                <a:latin typeface="IreneFlorentina"/>
                <a:ea typeface="IreneFlorentina"/>
                <a:cs typeface="IreneFlorentina"/>
                <a:sym typeface="IreneFlorentina"/>
              </a:rPr>
              <a:t>The system constantly cycles through these checks, automatically shutting off the pump once the soil reaches the target moisture </a:t>
            </a:r>
          </a:p>
          <a:p>
            <a:pPr algn="l">
              <a:lnSpc>
                <a:spcPts val="2985"/>
              </a:lnSpc>
            </a:pPr>
            <a:r>
              <a:rPr lang="en-US" sz="1857">
                <a:solidFill>
                  <a:srgbClr val="2C2821"/>
                </a:solidFill>
                <a:latin typeface="IreneFlorentina"/>
                <a:ea typeface="IreneFlorentina"/>
                <a:cs typeface="IreneFlorentina"/>
                <a:sym typeface="IreneFlorentina"/>
              </a:rPr>
              <a:t>level.</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410200" y="286558"/>
            <a:ext cx="9511360" cy="1062852"/>
          </a:xfrm>
          <a:prstGeom prst="rect">
            <a:avLst/>
          </a:prstGeom>
        </p:spPr>
        <p:txBody>
          <a:bodyPr anchor="t" rtlCol="false" tIns="0" lIns="0" bIns="0" rIns="0">
            <a:spAutoFit/>
          </a:bodyPr>
          <a:lstStyle/>
          <a:p>
            <a:pPr algn="l">
              <a:lnSpc>
                <a:spcPts val="8325"/>
              </a:lnSpc>
            </a:pPr>
            <a:r>
              <a:rPr lang="en-US" sz="6675">
                <a:solidFill>
                  <a:srgbClr val="233E32"/>
                </a:solidFill>
                <a:latin typeface="IreneFlorentina"/>
                <a:ea typeface="IreneFlorentina"/>
                <a:cs typeface="IreneFlorentina"/>
                <a:sym typeface="IreneFlorentina"/>
              </a:rPr>
              <a:t>CONCLUSION</a:t>
            </a:r>
          </a:p>
        </p:txBody>
      </p:sp>
      <p:sp>
        <p:nvSpPr>
          <p:cNvPr name="TextBox 4" id="4"/>
          <p:cNvSpPr txBox="true"/>
          <p:nvPr/>
        </p:nvSpPr>
        <p:spPr>
          <a:xfrm rot="0">
            <a:off x="227052" y="2126976"/>
            <a:ext cx="17325960" cy="2262039"/>
          </a:xfrm>
          <a:prstGeom prst="rect">
            <a:avLst/>
          </a:prstGeom>
        </p:spPr>
        <p:txBody>
          <a:bodyPr anchor="t" rtlCol="false" tIns="0" lIns="0" bIns="0" rIns="0">
            <a:spAutoFit/>
          </a:bodyPr>
          <a:lstStyle/>
          <a:p>
            <a:pPr algn="l">
              <a:lnSpc>
                <a:spcPts val="4275"/>
              </a:lnSpc>
            </a:pPr>
            <a:r>
              <a:rPr lang="en-US" sz="2625">
                <a:solidFill>
                  <a:srgbClr val="2C2821"/>
                </a:solidFill>
                <a:latin typeface="IreneFlorentina"/>
                <a:ea typeface="IreneFlorentina"/>
                <a:cs typeface="IreneFlorentina"/>
                <a:sym typeface="IreneFlorentina"/>
              </a:rPr>
              <a:t>The Rebellions team has successfully developed an innovative smart irrigation system that automates water delivery through precise sensor-based control. This breakthrough ensures significant water conservation, reduces manual effort for farmers, and provides real-time monitoring for optimal crop health.</a:t>
            </a:r>
          </a:p>
        </p:txBody>
      </p:sp>
      <p:sp>
        <p:nvSpPr>
          <p:cNvPr name="TextBox 5" id="5"/>
          <p:cNvSpPr txBox="true"/>
          <p:nvPr/>
        </p:nvSpPr>
        <p:spPr>
          <a:xfrm rot="0">
            <a:off x="227052" y="5121519"/>
            <a:ext cx="17325960" cy="1710606"/>
          </a:xfrm>
          <a:prstGeom prst="rect">
            <a:avLst/>
          </a:prstGeom>
        </p:spPr>
        <p:txBody>
          <a:bodyPr anchor="t" rtlCol="false" tIns="0" lIns="0" bIns="0" rIns="0">
            <a:spAutoFit/>
          </a:bodyPr>
          <a:lstStyle/>
          <a:p>
            <a:pPr algn="l">
              <a:lnSpc>
                <a:spcPts val="4275"/>
              </a:lnSpc>
            </a:pPr>
            <a:r>
              <a:rPr lang="en-US" sz="2625">
                <a:solidFill>
                  <a:srgbClr val="2C2821"/>
                </a:solidFill>
                <a:latin typeface="IreneFlorentina"/>
                <a:ea typeface="IreneFlorentina"/>
                <a:cs typeface="IreneFlorentina"/>
                <a:sym typeface="IreneFlorentina"/>
              </a:rPr>
              <a:t>Our solution champions sustainable farming practices, making a tangible positive impact on environmental preservation. It represents a vital step towards modern agriculture, enhancing both efficiency and ecological responsibility.</a:t>
            </a:r>
          </a:p>
        </p:txBody>
      </p:sp>
      <p:sp>
        <p:nvSpPr>
          <p:cNvPr name="TextBox 6" id="6"/>
          <p:cNvSpPr txBox="true"/>
          <p:nvPr/>
        </p:nvSpPr>
        <p:spPr>
          <a:xfrm rot="0">
            <a:off x="377781" y="7381875"/>
            <a:ext cx="17325960" cy="2262039"/>
          </a:xfrm>
          <a:prstGeom prst="rect">
            <a:avLst/>
          </a:prstGeom>
        </p:spPr>
        <p:txBody>
          <a:bodyPr anchor="t" rtlCol="false" tIns="0" lIns="0" bIns="0" rIns="0">
            <a:spAutoFit/>
          </a:bodyPr>
          <a:lstStyle/>
          <a:p>
            <a:pPr algn="l">
              <a:lnSpc>
                <a:spcPts val="4275"/>
              </a:lnSpc>
            </a:pPr>
            <a:r>
              <a:rPr lang="en-US" sz="2625">
                <a:solidFill>
                  <a:srgbClr val="2C2821"/>
                </a:solidFill>
                <a:latin typeface="IreneFlorentina"/>
                <a:ea typeface="IreneFlorentina"/>
                <a:cs typeface="IreneFlorentina"/>
                <a:sym typeface="IreneFlorentina"/>
              </a:rPr>
              <a:t>We envision a future where intelligent farming technologies, like our smart irrigation system, lead the way in ensuring global food security and promoting ecological balance for generations to come. Join us in cultivating a smarter, more sustainable world.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4766" y="-4762"/>
            <a:ext cx="18297524" cy="10296525"/>
            <a:chOff x="0" y="0"/>
            <a:chExt cx="24396699" cy="13728700"/>
          </a:xfrm>
        </p:grpSpPr>
        <p:sp>
          <p:nvSpPr>
            <p:cNvPr name="Freeform 4" id="4"/>
            <p:cNvSpPr/>
            <p:nvPr/>
          </p:nvSpPr>
          <p:spPr>
            <a:xfrm flipH="false" flipV="false" rot="0">
              <a:off x="8509" y="8509"/>
              <a:ext cx="24384001" cy="13716001"/>
            </a:xfrm>
            <a:custGeom>
              <a:avLst/>
              <a:gdLst/>
              <a:ahLst/>
              <a:cxnLst/>
              <a:rect r="r" b="b" t="t" l="l"/>
              <a:pathLst>
                <a:path h="13716001" w="24384001">
                  <a:moveTo>
                    <a:pt x="0" y="0"/>
                  </a:moveTo>
                  <a:lnTo>
                    <a:pt x="24384001" y="0"/>
                  </a:lnTo>
                  <a:lnTo>
                    <a:pt x="24384001" y="13716001"/>
                  </a:lnTo>
                  <a:lnTo>
                    <a:pt x="0" y="13716001"/>
                  </a:lnTo>
                  <a:close/>
                </a:path>
              </a:pathLst>
            </a:custGeom>
            <a:solidFill>
              <a:srgbClr val="82766A">
                <a:alpha val="0"/>
              </a:srgbClr>
            </a:solidFill>
            <a:ln w="12700">
              <a:solidFill>
                <a:srgbClr val="000000"/>
              </a:solidFill>
            </a:ln>
          </p:spPr>
        </p:sp>
        <p:sp>
          <p:nvSpPr>
            <p:cNvPr name="Freeform 5" id="5"/>
            <p:cNvSpPr/>
            <p:nvPr/>
          </p:nvSpPr>
          <p:spPr>
            <a:xfrm flipH="false" flipV="false" rot="0">
              <a:off x="0" y="0"/>
              <a:ext cx="24401018" cy="13733018"/>
            </a:xfrm>
            <a:custGeom>
              <a:avLst/>
              <a:gdLst/>
              <a:ahLst/>
              <a:cxnLst/>
              <a:rect r="r" b="b" t="t" l="l"/>
              <a:pathLst>
                <a:path h="13733018" w="24401018">
                  <a:moveTo>
                    <a:pt x="8509" y="0"/>
                  </a:moveTo>
                  <a:lnTo>
                    <a:pt x="24392510" y="0"/>
                  </a:lnTo>
                  <a:cubicBezTo>
                    <a:pt x="24397208" y="0"/>
                    <a:pt x="24401018" y="3810"/>
                    <a:pt x="24401018" y="8509"/>
                  </a:cubicBezTo>
                  <a:lnTo>
                    <a:pt x="24401018" y="13724510"/>
                  </a:lnTo>
                  <a:cubicBezTo>
                    <a:pt x="24401018" y="13729208"/>
                    <a:pt x="24397208" y="13733018"/>
                    <a:pt x="24392510" y="13733018"/>
                  </a:cubicBezTo>
                  <a:lnTo>
                    <a:pt x="8509" y="13733018"/>
                  </a:lnTo>
                  <a:cubicBezTo>
                    <a:pt x="3810" y="13733018"/>
                    <a:pt x="0" y="13729208"/>
                    <a:pt x="0" y="13724510"/>
                  </a:cubicBezTo>
                  <a:lnTo>
                    <a:pt x="0" y="8509"/>
                  </a:lnTo>
                  <a:cubicBezTo>
                    <a:pt x="0" y="3810"/>
                    <a:pt x="3810" y="0"/>
                    <a:pt x="8509" y="0"/>
                  </a:cubicBezTo>
                  <a:moveTo>
                    <a:pt x="8509" y="16891"/>
                  </a:moveTo>
                  <a:lnTo>
                    <a:pt x="8509" y="8509"/>
                  </a:lnTo>
                  <a:lnTo>
                    <a:pt x="17018" y="8509"/>
                  </a:lnTo>
                  <a:lnTo>
                    <a:pt x="17018" y="13724510"/>
                  </a:lnTo>
                  <a:lnTo>
                    <a:pt x="8509" y="13724510"/>
                  </a:lnTo>
                  <a:lnTo>
                    <a:pt x="8509" y="13716000"/>
                  </a:lnTo>
                  <a:lnTo>
                    <a:pt x="24392510" y="13716000"/>
                  </a:lnTo>
                  <a:lnTo>
                    <a:pt x="24392510" y="13724510"/>
                  </a:lnTo>
                  <a:lnTo>
                    <a:pt x="24384000" y="13724510"/>
                  </a:lnTo>
                  <a:lnTo>
                    <a:pt x="24384000" y="8509"/>
                  </a:lnTo>
                  <a:lnTo>
                    <a:pt x="24392510" y="8509"/>
                  </a:lnTo>
                  <a:lnTo>
                    <a:pt x="24392510" y="17018"/>
                  </a:lnTo>
                  <a:lnTo>
                    <a:pt x="8509" y="17018"/>
                  </a:lnTo>
                  <a:close/>
                </a:path>
              </a:pathLst>
            </a:custGeom>
            <a:solidFill>
              <a:srgbClr val="000000"/>
            </a:solidFill>
            <a:ln w="12700">
              <a:solidFill>
                <a:srgbClr val="000000"/>
              </a:solidFill>
            </a:ln>
          </p:spPr>
        </p:sp>
      </p:grpSp>
      <p:grpSp>
        <p:nvGrpSpPr>
          <p:cNvPr name="Group 6" id="6"/>
          <p:cNvGrpSpPr/>
          <p:nvPr/>
        </p:nvGrpSpPr>
        <p:grpSpPr>
          <a:xfrm rot="0">
            <a:off x="6143615" y="875060"/>
            <a:ext cx="11315705" cy="2012920"/>
            <a:chOff x="0" y="0"/>
            <a:chExt cx="15087607" cy="2683894"/>
          </a:xfrm>
        </p:grpSpPr>
        <p:sp>
          <p:nvSpPr>
            <p:cNvPr name="Freeform 7" id="7"/>
            <p:cNvSpPr/>
            <p:nvPr/>
          </p:nvSpPr>
          <p:spPr>
            <a:xfrm flipH="false" flipV="false" rot="0">
              <a:off x="0" y="0"/>
              <a:ext cx="15087606" cy="2683894"/>
            </a:xfrm>
            <a:custGeom>
              <a:avLst/>
              <a:gdLst/>
              <a:ahLst/>
              <a:cxnLst/>
              <a:rect r="r" b="b" t="t" l="l"/>
              <a:pathLst>
                <a:path h="2683894" w="15087606">
                  <a:moveTo>
                    <a:pt x="0" y="0"/>
                  </a:moveTo>
                  <a:lnTo>
                    <a:pt x="15087606" y="0"/>
                  </a:lnTo>
                  <a:lnTo>
                    <a:pt x="15087606" y="2683894"/>
                  </a:lnTo>
                  <a:lnTo>
                    <a:pt x="0" y="2683894"/>
                  </a:lnTo>
                  <a:close/>
                </a:path>
              </a:pathLst>
            </a:custGeom>
            <a:solidFill>
              <a:srgbClr val="000000">
                <a:alpha val="0"/>
              </a:srgbClr>
            </a:solidFill>
          </p:spPr>
        </p:sp>
        <p:sp>
          <p:nvSpPr>
            <p:cNvPr name="TextBox 8" id="8"/>
            <p:cNvSpPr txBox="true"/>
            <p:nvPr/>
          </p:nvSpPr>
          <p:spPr>
            <a:xfrm>
              <a:off x="0" y="19050"/>
              <a:ext cx="15087607" cy="2664844"/>
            </a:xfrm>
            <a:prstGeom prst="rect">
              <a:avLst/>
            </a:prstGeom>
          </p:spPr>
          <p:txBody>
            <a:bodyPr anchor="ctr" rtlCol="false" tIns="0" lIns="0" bIns="0" rIns="0"/>
            <a:lstStyle/>
            <a:p>
              <a:pPr algn="ctr">
                <a:lnSpc>
                  <a:spcPts val="6642"/>
                </a:lnSpc>
              </a:pPr>
              <a:r>
                <a:rPr lang="en-US" sz="6150">
                  <a:solidFill>
                    <a:srgbClr val="262626"/>
                  </a:solidFill>
                  <a:latin typeface="IreneFlorentina"/>
                  <a:ea typeface="IreneFlorentina"/>
                  <a:cs typeface="IreneFlorentina"/>
                  <a:sym typeface="IreneFlorentina"/>
                </a:rPr>
                <a:t>Smart Irrigation System​</a:t>
              </a:r>
            </a:p>
            <a:p>
              <a:pPr algn="ctr">
                <a:lnSpc>
                  <a:spcPts val="6642"/>
                </a:lnSpc>
              </a:pPr>
            </a:p>
          </p:txBody>
        </p:sp>
      </p:grpSp>
      <p:grpSp>
        <p:nvGrpSpPr>
          <p:cNvPr name="Group 9" id="9"/>
          <p:cNvGrpSpPr/>
          <p:nvPr/>
        </p:nvGrpSpPr>
        <p:grpSpPr>
          <a:xfrm rot="0">
            <a:off x="4" y="1"/>
            <a:ext cx="5543549" cy="10287000"/>
            <a:chOff x="0" y="0"/>
            <a:chExt cx="7391399" cy="13716001"/>
          </a:xfrm>
        </p:grpSpPr>
        <p:sp>
          <p:nvSpPr>
            <p:cNvPr name="Freeform 10" id="10" descr="Drone flying over a field"/>
            <p:cNvSpPr/>
            <p:nvPr/>
          </p:nvSpPr>
          <p:spPr>
            <a:xfrm flipH="false" flipV="false" rot="0">
              <a:off x="0" y="0"/>
              <a:ext cx="7391400" cy="13716000"/>
            </a:xfrm>
            <a:custGeom>
              <a:avLst/>
              <a:gdLst/>
              <a:ahLst/>
              <a:cxnLst/>
              <a:rect r="r" b="b" t="t" l="l"/>
              <a:pathLst>
                <a:path h="13716000" w="7391400">
                  <a:moveTo>
                    <a:pt x="0" y="0"/>
                  </a:moveTo>
                  <a:lnTo>
                    <a:pt x="7391400" y="0"/>
                  </a:lnTo>
                  <a:lnTo>
                    <a:pt x="7391400" y="13716000"/>
                  </a:lnTo>
                  <a:lnTo>
                    <a:pt x="0" y="13716000"/>
                  </a:lnTo>
                  <a:lnTo>
                    <a:pt x="0" y="0"/>
                  </a:lnTo>
                  <a:close/>
                </a:path>
              </a:pathLst>
            </a:custGeom>
            <a:blipFill>
              <a:blip r:embed="rId4"/>
              <a:stretch>
                <a:fillRect l="-89213" t="0" r="-89213" b="0"/>
              </a:stretch>
            </a:blipFill>
          </p:spPr>
        </p:sp>
      </p:grpSp>
      <p:grpSp>
        <p:nvGrpSpPr>
          <p:cNvPr name="Group 11" id="11"/>
          <p:cNvGrpSpPr/>
          <p:nvPr/>
        </p:nvGrpSpPr>
        <p:grpSpPr>
          <a:xfrm rot="0">
            <a:off x="8982441" y="4858627"/>
            <a:ext cx="867897" cy="1083890"/>
            <a:chOff x="0" y="0"/>
            <a:chExt cx="1157196" cy="1445187"/>
          </a:xfrm>
        </p:grpSpPr>
        <p:sp>
          <p:nvSpPr>
            <p:cNvPr name="Freeform 12" id="12"/>
            <p:cNvSpPr/>
            <p:nvPr/>
          </p:nvSpPr>
          <p:spPr>
            <a:xfrm flipH="false" flipV="false" rot="0">
              <a:off x="0" y="0"/>
              <a:ext cx="1157224" cy="1445133"/>
            </a:xfrm>
            <a:custGeom>
              <a:avLst/>
              <a:gdLst/>
              <a:ahLst/>
              <a:cxnLst/>
              <a:rect r="r" b="b" t="t" l="l"/>
              <a:pathLst>
                <a:path h="1445133" w="1157224">
                  <a:moveTo>
                    <a:pt x="0" y="0"/>
                  </a:moveTo>
                  <a:lnTo>
                    <a:pt x="1157224" y="0"/>
                  </a:lnTo>
                  <a:lnTo>
                    <a:pt x="1157224" y="1445133"/>
                  </a:lnTo>
                  <a:lnTo>
                    <a:pt x="0" y="1445133"/>
                  </a:lnTo>
                  <a:lnTo>
                    <a:pt x="0" y="0"/>
                  </a:lnTo>
                  <a:close/>
                </a:path>
              </a:pathLst>
            </a:custGeom>
            <a:blipFill>
              <a:blip r:embed="rId5"/>
              <a:stretch>
                <a:fillRect l="-30" t="0" r="-27" b="-3"/>
              </a:stretch>
            </a:blipFill>
          </p:spPr>
        </p:sp>
      </p:grpSp>
      <p:sp>
        <p:nvSpPr>
          <p:cNvPr name="TextBox 13" id="13"/>
          <p:cNvSpPr txBox="true"/>
          <p:nvPr/>
        </p:nvSpPr>
        <p:spPr>
          <a:xfrm rot="0">
            <a:off x="6377935" y="3193657"/>
            <a:ext cx="5532120" cy="1631950"/>
          </a:xfrm>
          <a:prstGeom prst="rect">
            <a:avLst/>
          </a:prstGeom>
        </p:spPr>
        <p:txBody>
          <a:bodyPr anchor="t" rtlCol="false" tIns="0" lIns="0" bIns="0" rIns="0">
            <a:spAutoFit/>
          </a:bodyPr>
          <a:lstStyle/>
          <a:p>
            <a:pPr algn="l" marL="461964" indent="-153988" lvl="2">
              <a:lnSpc>
                <a:spcPts val="3240"/>
              </a:lnSpc>
              <a:buFont typeface="Arial"/>
              <a:buChar char="⚬"/>
            </a:pPr>
            <a:r>
              <a:rPr lang="en-US" sz="3000">
                <a:solidFill>
                  <a:srgbClr val="262626"/>
                </a:solidFill>
                <a:latin typeface="IreneFlorentina"/>
                <a:ea typeface="IreneFlorentina"/>
                <a:cs typeface="IreneFlorentina"/>
                <a:sym typeface="IreneFlorentina"/>
              </a:rPr>
              <a:t>Automated Watering with Sensor-Based Control​</a:t>
            </a:r>
          </a:p>
          <a:p>
            <a:pPr algn="l" marL="461964" indent="-153988" lvl="2">
              <a:lnSpc>
                <a:spcPts val="3240"/>
              </a:lnSpc>
            </a:pPr>
          </a:p>
        </p:txBody>
      </p:sp>
      <p:sp>
        <p:nvSpPr>
          <p:cNvPr name="TextBox 14" id="14"/>
          <p:cNvSpPr txBox="true"/>
          <p:nvPr/>
        </p:nvSpPr>
        <p:spPr>
          <a:xfrm rot="0">
            <a:off x="6396985" y="5105400"/>
            <a:ext cx="8961120" cy="807536"/>
          </a:xfrm>
          <a:prstGeom prst="rect">
            <a:avLst/>
          </a:prstGeom>
        </p:spPr>
        <p:txBody>
          <a:bodyPr anchor="t" rtlCol="false" tIns="0" lIns="0" bIns="0" rIns="0">
            <a:spAutoFit/>
          </a:bodyPr>
          <a:lstStyle/>
          <a:p>
            <a:pPr algn="l">
              <a:lnSpc>
                <a:spcPts val="3150"/>
              </a:lnSpc>
            </a:pPr>
            <a:r>
              <a:rPr lang="en-US" sz="2625">
                <a:solidFill>
                  <a:srgbClr val="2C2821"/>
                </a:solidFill>
                <a:latin typeface="IreneFlorentina"/>
                <a:ea typeface="IreneFlorentina"/>
                <a:cs typeface="IreneFlorentina"/>
                <a:sym typeface="IreneFlorentina"/>
              </a:rPr>
              <a:t>by Rebellions</a:t>
            </a:r>
          </a:p>
          <a:p>
            <a:pPr algn="ctr">
              <a:lnSpc>
                <a:spcPts val="3150"/>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4376481" y="-2"/>
            <a:ext cx="3655220" cy="10287002"/>
          </a:xfrm>
          <a:custGeom>
            <a:avLst/>
            <a:gdLst/>
            <a:ahLst/>
            <a:cxnLst/>
            <a:rect r="r" b="b" t="t" l="l"/>
            <a:pathLst>
              <a:path h="10287002" w="3655220">
                <a:moveTo>
                  <a:pt x="3655220" y="0"/>
                </a:moveTo>
                <a:lnTo>
                  <a:pt x="0" y="0"/>
                </a:lnTo>
                <a:lnTo>
                  <a:pt x="0" y="10287002"/>
                </a:lnTo>
                <a:lnTo>
                  <a:pt x="3655220" y="10287002"/>
                </a:lnTo>
                <a:lnTo>
                  <a:pt x="365522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32192" y="1470665"/>
            <a:ext cx="16685818" cy="7591425"/>
          </a:xfrm>
          <a:prstGeom prst="rect">
            <a:avLst/>
          </a:prstGeom>
        </p:spPr>
        <p:txBody>
          <a:bodyPr anchor="t" rtlCol="false" tIns="0" lIns="0" bIns="0" rIns="0">
            <a:spAutoFit/>
          </a:bodyPr>
          <a:lstStyle/>
          <a:p>
            <a:pPr algn="ctr">
              <a:lnSpc>
                <a:spcPts val="29034"/>
              </a:lnSpc>
            </a:pPr>
            <a:r>
              <a:rPr lang="en-US" sz="24195" spc="-33">
                <a:solidFill>
                  <a:srgbClr val="142144"/>
                </a:solidFill>
                <a:latin typeface="Cubao Wide"/>
                <a:ea typeface="Cubao Wide"/>
                <a:cs typeface="Cubao Wide"/>
                <a:sym typeface="Cubao Wide"/>
              </a:rPr>
              <a:t>Thank you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93298" y="4726528"/>
            <a:ext cx="8884489" cy="736538"/>
          </a:xfrm>
          <a:prstGeom prst="rect">
            <a:avLst/>
          </a:prstGeom>
        </p:spPr>
        <p:txBody>
          <a:bodyPr anchor="t" rtlCol="false" tIns="0" lIns="0" bIns="0" rIns="0">
            <a:spAutoFit/>
          </a:bodyPr>
          <a:lstStyle/>
          <a:p>
            <a:pPr algn="l">
              <a:lnSpc>
                <a:spcPts val="5655"/>
              </a:lnSpc>
            </a:pPr>
            <a:r>
              <a:rPr lang="en-US" sz="4540">
                <a:solidFill>
                  <a:srgbClr val="233E32"/>
                </a:solidFill>
                <a:latin typeface="IreneFlorentina"/>
                <a:ea typeface="IreneFlorentina"/>
                <a:cs typeface="IreneFlorentina"/>
                <a:sym typeface="IreneFlorentina"/>
              </a:rPr>
              <a:t>Meet the Rebellions Team</a:t>
            </a:r>
          </a:p>
        </p:txBody>
      </p:sp>
      <p:sp>
        <p:nvSpPr>
          <p:cNvPr name="TextBox 4" id="4"/>
          <p:cNvSpPr txBox="true"/>
          <p:nvPr/>
        </p:nvSpPr>
        <p:spPr>
          <a:xfrm rot="0">
            <a:off x="254074" y="6306940"/>
            <a:ext cx="3515916" cy="449431"/>
          </a:xfrm>
          <a:prstGeom prst="rect">
            <a:avLst/>
          </a:prstGeom>
        </p:spPr>
        <p:txBody>
          <a:bodyPr anchor="t" rtlCol="false" tIns="0" lIns="0" bIns="0" rIns="0">
            <a:spAutoFit/>
          </a:bodyPr>
          <a:lstStyle/>
          <a:p>
            <a:pPr algn="l">
              <a:lnSpc>
                <a:spcPts val="3504"/>
              </a:lnSpc>
            </a:pPr>
            <a:r>
              <a:rPr lang="en-US" sz="2786">
                <a:solidFill>
                  <a:srgbClr val="2C2821"/>
                </a:solidFill>
                <a:latin typeface="IreneFlorentina"/>
                <a:ea typeface="IreneFlorentina"/>
                <a:cs typeface="IreneFlorentina"/>
                <a:sym typeface="IreneFlorentina"/>
              </a:rPr>
              <a:t>Bruvan (Captain)</a:t>
            </a:r>
          </a:p>
        </p:txBody>
      </p:sp>
      <p:sp>
        <p:nvSpPr>
          <p:cNvPr name="TextBox 5" id="5"/>
          <p:cNvSpPr txBox="true"/>
          <p:nvPr/>
        </p:nvSpPr>
        <p:spPr>
          <a:xfrm rot="0">
            <a:off x="254074" y="6615853"/>
            <a:ext cx="6082298" cy="972448"/>
          </a:xfrm>
          <a:prstGeom prst="rect">
            <a:avLst/>
          </a:prstGeom>
        </p:spPr>
        <p:txBody>
          <a:bodyPr anchor="t" rtlCol="false" tIns="0" lIns="0" bIns="0" rIns="0">
            <a:spAutoFit/>
          </a:bodyPr>
          <a:lstStyle/>
          <a:p>
            <a:pPr algn="l">
              <a:lnSpc>
                <a:spcPts val="3583"/>
              </a:lnSpc>
            </a:pPr>
            <a:r>
              <a:rPr lang="en-US" sz="2230">
                <a:solidFill>
                  <a:srgbClr val="2C2821"/>
                </a:solidFill>
                <a:latin typeface="IreneFlorentina"/>
                <a:ea typeface="IreneFlorentina"/>
                <a:cs typeface="IreneFlorentina"/>
                <a:sym typeface="IreneFlorentina"/>
              </a:rPr>
              <a:t>Guiding the vision and ensuring project success.</a:t>
            </a:r>
          </a:p>
        </p:txBody>
      </p:sp>
      <p:sp>
        <p:nvSpPr>
          <p:cNvPr name="TextBox 6" id="6"/>
          <p:cNvSpPr txBox="true"/>
          <p:nvPr/>
        </p:nvSpPr>
        <p:spPr>
          <a:xfrm rot="0">
            <a:off x="6547743" y="6100338"/>
            <a:ext cx="4538409" cy="449431"/>
          </a:xfrm>
          <a:prstGeom prst="rect">
            <a:avLst/>
          </a:prstGeom>
        </p:spPr>
        <p:txBody>
          <a:bodyPr anchor="t" rtlCol="false" tIns="0" lIns="0" bIns="0" rIns="0">
            <a:spAutoFit/>
          </a:bodyPr>
          <a:lstStyle/>
          <a:p>
            <a:pPr algn="l">
              <a:lnSpc>
                <a:spcPts val="3504"/>
              </a:lnSpc>
            </a:pPr>
            <a:r>
              <a:rPr lang="en-US" sz="2786">
                <a:solidFill>
                  <a:srgbClr val="2C2821"/>
                </a:solidFill>
                <a:latin typeface="IreneFlorentina"/>
                <a:ea typeface="IreneFlorentina"/>
                <a:cs typeface="IreneFlorentina"/>
                <a:sym typeface="IreneFlorentina"/>
              </a:rPr>
              <a:t>Aarush (Vice-captain)</a:t>
            </a:r>
          </a:p>
        </p:txBody>
      </p:sp>
      <p:sp>
        <p:nvSpPr>
          <p:cNvPr name="TextBox 7" id="7"/>
          <p:cNvSpPr txBox="true"/>
          <p:nvPr/>
        </p:nvSpPr>
        <p:spPr>
          <a:xfrm rot="0">
            <a:off x="6547742" y="6615853"/>
            <a:ext cx="6082298" cy="972448"/>
          </a:xfrm>
          <a:prstGeom prst="rect">
            <a:avLst/>
          </a:prstGeom>
        </p:spPr>
        <p:txBody>
          <a:bodyPr anchor="t" rtlCol="false" tIns="0" lIns="0" bIns="0" rIns="0">
            <a:spAutoFit/>
          </a:bodyPr>
          <a:lstStyle/>
          <a:p>
            <a:pPr algn="l">
              <a:lnSpc>
                <a:spcPts val="3583"/>
              </a:lnSpc>
            </a:pPr>
            <a:r>
              <a:rPr lang="en-US" sz="2230">
                <a:solidFill>
                  <a:srgbClr val="2C2821"/>
                </a:solidFill>
                <a:latin typeface="IreneFlorentina"/>
                <a:ea typeface="IreneFlorentina"/>
                <a:cs typeface="IreneFlorentina"/>
                <a:sym typeface="IreneFlorentina"/>
              </a:rPr>
              <a:t>Providing leadership and strategic direction for the team.</a:t>
            </a:r>
          </a:p>
        </p:txBody>
      </p:sp>
      <p:sp>
        <p:nvSpPr>
          <p:cNvPr name="TextBox 8" id="8"/>
          <p:cNvSpPr txBox="true"/>
          <p:nvPr/>
        </p:nvSpPr>
        <p:spPr>
          <a:xfrm rot="0">
            <a:off x="13622704" y="4694659"/>
            <a:ext cx="3787993" cy="898272"/>
          </a:xfrm>
          <a:prstGeom prst="rect">
            <a:avLst/>
          </a:prstGeom>
        </p:spPr>
        <p:txBody>
          <a:bodyPr anchor="t" rtlCol="false" tIns="0" lIns="0" bIns="0" rIns="0">
            <a:spAutoFit/>
          </a:bodyPr>
          <a:lstStyle/>
          <a:p>
            <a:pPr algn="l">
              <a:lnSpc>
                <a:spcPts val="3504"/>
              </a:lnSpc>
            </a:pPr>
            <a:r>
              <a:rPr lang="en-US" sz="2786">
                <a:solidFill>
                  <a:srgbClr val="2C2821"/>
                </a:solidFill>
                <a:latin typeface="IreneFlorentina"/>
                <a:ea typeface="IreneFlorentina"/>
                <a:cs typeface="IreneFlorentina"/>
                <a:sym typeface="IreneFlorentina"/>
              </a:rPr>
              <a:t>Vishwa (Coding lead)</a:t>
            </a:r>
          </a:p>
        </p:txBody>
      </p:sp>
      <p:sp>
        <p:nvSpPr>
          <p:cNvPr name="TextBox 9" id="9"/>
          <p:cNvSpPr txBox="true"/>
          <p:nvPr/>
        </p:nvSpPr>
        <p:spPr>
          <a:xfrm rot="0">
            <a:off x="13622703" y="5751842"/>
            <a:ext cx="4270395" cy="3280773"/>
          </a:xfrm>
          <a:prstGeom prst="rect">
            <a:avLst/>
          </a:prstGeom>
        </p:spPr>
        <p:txBody>
          <a:bodyPr anchor="t" rtlCol="false" tIns="0" lIns="0" bIns="0" rIns="0">
            <a:spAutoFit/>
          </a:bodyPr>
          <a:lstStyle/>
          <a:p>
            <a:pPr algn="l">
              <a:lnSpc>
                <a:spcPts val="3583"/>
              </a:lnSpc>
            </a:pPr>
            <a:r>
              <a:rPr lang="en-US" sz="2230">
                <a:solidFill>
                  <a:srgbClr val="2C2821"/>
                </a:solidFill>
                <a:latin typeface="IreneFlorentina"/>
                <a:ea typeface="IreneFlorentina"/>
                <a:cs typeface="IreneFlorentina"/>
                <a:sym typeface="IreneFlorentina"/>
              </a:rPr>
              <a:t>coded an ESP8266‑based smart irrigation system that uses sensors to monitor and automatically control water flow.</a:t>
            </a:r>
          </a:p>
          <a:p>
            <a:pPr algn="l">
              <a:lnSpc>
                <a:spcPts val="3583"/>
              </a:lnSpc>
            </a:pPr>
          </a:p>
        </p:txBody>
      </p:sp>
      <p:sp>
        <p:nvSpPr>
          <p:cNvPr name="TextBox 10" id="10"/>
          <p:cNvSpPr txBox="true"/>
          <p:nvPr/>
        </p:nvSpPr>
        <p:spPr>
          <a:xfrm rot="0">
            <a:off x="254074" y="8460761"/>
            <a:ext cx="6709805" cy="898272"/>
          </a:xfrm>
          <a:prstGeom prst="rect">
            <a:avLst/>
          </a:prstGeom>
        </p:spPr>
        <p:txBody>
          <a:bodyPr anchor="t" rtlCol="false" tIns="0" lIns="0" bIns="0" rIns="0">
            <a:spAutoFit/>
          </a:bodyPr>
          <a:lstStyle/>
          <a:p>
            <a:pPr algn="l">
              <a:lnSpc>
                <a:spcPts val="3504"/>
              </a:lnSpc>
            </a:pPr>
            <a:r>
              <a:rPr lang="en-US" sz="2786">
                <a:solidFill>
                  <a:srgbClr val="2C2821"/>
                </a:solidFill>
                <a:latin typeface="IreneFlorentina"/>
                <a:ea typeface="IreneFlorentina"/>
                <a:cs typeface="IreneFlorentina"/>
                <a:sym typeface="IreneFlorentina"/>
              </a:rPr>
              <a:t>Adeen (Testing &amp; Optimization)</a:t>
            </a:r>
          </a:p>
        </p:txBody>
      </p:sp>
      <p:sp>
        <p:nvSpPr>
          <p:cNvPr name="TextBox 11" id="11"/>
          <p:cNvSpPr txBox="true"/>
          <p:nvPr/>
        </p:nvSpPr>
        <p:spPr>
          <a:xfrm rot="0">
            <a:off x="254075" y="9197215"/>
            <a:ext cx="20127139" cy="510784"/>
          </a:xfrm>
          <a:prstGeom prst="rect">
            <a:avLst/>
          </a:prstGeom>
        </p:spPr>
        <p:txBody>
          <a:bodyPr anchor="t" rtlCol="false" tIns="0" lIns="0" bIns="0" rIns="0">
            <a:spAutoFit/>
          </a:bodyPr>
          <a:lstStyle/>
          <a:p>
            <a:pPr algn="l">
              <a:lnSpc>
                <a:spcPts val="3583"/>
              </a:lnSpc>
            </a:pPr>
            <a:r>
              <a:rPr lang="en-US" sz="2230">
                <a:solidFill>
                  <a:srgbClr val="2C2821"/>
                </a:solidFill>
                <a:latin typeface="IreneFlorentina"/>
                <a:ea typeface="IreneFlorentina"/>
                <a:cs typeface="IreneFlorentina"/>
                <a:sym typeface="IreneFlorentina"/>
              </a:rPr>
              <a:t>Validated system performance, calibrated sensors, and refined algorithms for real-world conditions.</a:t>
            </a:r>
          </a:p>
        </p:txBody>
      </p:sp>
      <p:grpSp>
        <p:nvGrpSpPr>
          <p:cNvPr name="Group 12" id="12"/>
          <p:cNvGrpSpPr/>
          <p:nvPr/>
        </p:nvGrpSpPr>
        <p:grpSpPr>
          <a:xfrm rot="0">
            <a:off x="3871914" y="182571"/>
            <a:ext cx="9362921" cy="3934357"/>
            <a:chOff x="0" y="0"/>
            <a:chExt cx="12483895" cy="5245809"/>
          </a:xfrm>
        </p:grpSpPr>
        <p:sp>
          <p:nvSpPr>
            <p:cNvPr name="Freeform 13" id="13" descr="HD wallpaper: medicine, cooperation, hand, partnership, handshake ..."/>
            <p:cNvSpPr/>
            <p:nvPr/>
          </p:nvSpPr>
          <p:spPr>
            <a:xfrm flipH="false" flipV="false" rot="0">
              <a:off x="0" y="0"/>
              <a:ext cx="12483846" cy="5245862"/>
            </a:xfrm>
            <a:custGeom>
              <a:avLst/>
              <a:gdLst/>
              <a:ahLst/>
              <a:cxnLst/>
              <a:rect r="r" b="b" t="t" l="l"/>
              <a:pathLst>
                <a:path h="5245862" w="12483846">
                  <a:moveTo>
                    <a:pt x="0" y="0"/>
                  </a:moveTo>
                  <a:lnTo>
                    <a:pt x="12483846" y="0"/>
                  </a:lnTo>
                  <a:lnTo>
                    <a:pt x="12483846" y="5245862"/>
                  </a:lnTo>
                  <a:lnTo>
                    <a:pt x="0" y="5245862"/>
                  </a:lnTo>
                  <a:lnTo>
                    <a:pt x="0" y="0"/>
                  </a:lnTo>
                  <a:close/>
                </a:path>
              </a:pathLst>
            </a:custGeom>
            <a:blipFill>
              <a:blip r:embed="rId4"/>
              <a:stretch>
                <a:fillRect l="0" t="-1524" r="0" b="-1523"/>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064653" y="5161278"/>
            <a:ext cx="7135296" cy="635030"/>
          </a:xfrm>
          <a:prstGeom prst="rect">
            <a:avLst/>
          </a:prstGeom>
        </p:spPr>
        <p:txBody>
          <a:bodyPr anchor="t" rtlCol="false" tIns="0" lIns="0" bIns="0" rIns="0">
            <a:spAutoFit/>
          </a:bodyPr>
          <a:lstStyle/>
          <a:p>
            <a:pPr algn="l">
              <a:lnSpc>
                <a:spcPts val="4950"/>
              </a:lnSpc>
            </a:pPr>
            <a:r>
              <a:rPr lang="en-US" sz="3975">
                <a:solidFill>
                  <a:srgbClr val="2C2821"/>
                </a:solidFill>
                <a:latin typeface="IreneFlorentina"/>
                <a:ea typeface="IreneFlorentina"/>
                <a:cs typeface="IreneFlorentina"/>
                <a:sym typeface="IreneFlorentina"/>
              </a:rPr>
              <a:t>Components of Project</a:t>
            </a:r>
          </a:p>
        </p:txBody>
      </p:sp>
      <p:sp>
        <p:nvSpPr>
          <p:cNvPr name="TextBox 4" id="4"/>
          <p:cNvSpPr txBox="true"/>
          <p:nvPr/>
        </p:nvSpPr>
        <p:spPr>
          <a:xfrm rot="0">
            <a:off x="2164439" y="5887852"/>
            <a:ext cx="12862560" cy="635030"/>
          </a:xfrm>
          <a:prstGeom prst="rect">
            <a:avLst/>
          </a:prstGeom>
        </p:spPr>
        <p:txBody>
          <a:bodyPr anchor="t" rtlCol="false" tIns="0" lIns="0" bIns="0" rIns="0">
            <a:spAutoFit/>
          </a:bodyPr>
          <a:lstStyle/>
          <a:p>
            <a:pPr algn="l">
              <a:lnSpc>
                <a:spcPts val="4950"/>
              </a:lnSpc>
            </a:pPr>
            <a:r>
              <a:rPr lang="en-US" sz="3975">
                <a:solidFill>
                  <a:srgbClr val="2C2821"/>
                </a:solidFill>
                <a:latin typeface="IreneFlorentina"/>
                <a:ea typeface="IreneFlorentina"/>
                <a:cs typeface="IreneFlorentina"/>
                <a:sym typeface="IreneFlorentina"/>
              </a:rPr>
              <a:t>04.Description of components</a:t>
            </a:r>
          </a:p>
        </p:txBody>
      </p:sp>
      <p:sp>
        <p:nvSpPr>
          <p:cNvPr name="TextBox 5" id="5"/>
          <p:cNvSpPr txBox="true"/>
          <p:nvPr/>
        </p:nvSpPr>
        <p:spPr>
          <a:xfrm rot="0">
            <a:off x="3064653" y="3474151"/>
            <a:ext cx="14659861" cy="635030"/>
          </a:xfrm>
          <a:prstGeom prst="rect">
            <a:avLst/>
          </a:prstGeom>
        </p:spPr>
        <p:txBody>
          <a:bodyPr anchor="t" rtlCol="false" tIns="0" lIns="0" bIns="0" rIns="0">
            <a:spAutoFit/>
          </a:bodyPr>
          <a:lstStyle/>
          <a:p>
            <a:pPr algn="l">
              <a:lnSpc>
                <a:spcPts val="4950"/>
              </a:lnSpc>
            </a:pPr>
            <a:r>
              <a:rPr lang="en-US" sz="3975">
                <a:solidFill>
                  <a:srgbClr val="2C2821"/>
                </a:solidFill>
                <a:latin typeface="IreneFlorentina"/>
                <a:ea typeface="IreneFlorentina"/>
                <a:cs typeface="IreneFlorentina"/>
                <a:sym typeface="IreneFlorentina"/>
              </a:rPr>
              <a:t>The Problem with Traditional Irrigation</a:t>
            </a:r>
          </a:p>
        </p:txBody>
      </p:sp>
      <p:sp>
        <p:nvSpPr>
          <p:cNvPr name="TextBox 6" id="6"/>
          <p:cNvSpPr txBox="true"/>
          <p:nvPr/>
        </p:nvSpPr>
        <p:spPr>
          <a:xfrm rot="0">
            <a:off x="3064653" y="6589557"/>
            <a:ext cx="5720715" cy="653415"/>
          </a:xfrm>
          <a:prstGeom prst="rect">
            <a:avLst/>
          </a:prstGeom>
        </p:spPr>
        <p:txBody>
          <a:bodyPr anchor="t" rtlCol="false" tIns="0" lIns="0" bIns="0" rIns="0">
            <a:spAutoFit/>
          </a:bodyPr>
          <a:lstStyle/>
          <a:p>
            <a:pPr algn="l">
              <a:lnSpc>
                <a:spcPts val="4950"/>
              </a:lnSpc>
            </a:pPr>
            <a:r>
              <a:rPr lang="en-US" sz="3975">
                <a:solidFill>
                  <a:srgbClr val="2C2821"/>
                </a:solidFill>
                <a:latin typeface="IreneFlorentina"/>
                <a:ea typeface="IreneFlorentina"/>
                <a:cs typeface="IreneFlorentina"/>
                <a:sym typeface="IreneFlorentina"/>
              </a:rPr>
              <a:t>Project Objectives</a:t>
            </a:r>
          </a:p>
        </p:txBody>
      </p:sp>
      <p:sp>
        <p:nvSpPr>
          <p:cNvPr name="TextBox 7" id="7"/>
          <p:cNvSpPr txBox="true"/>
          <p:nvPr/>
        </p:nvSpPr>
        <p:spPr>
          <a:xfrm rot="0">
            <a:off x="3064653" y="7281072"/>
            <a:ext cx="11925300" cy="635030"/>
          </a:xfrm>
          <a:prstGeom prst="rect">
            <a:avLst/>
          </a:prstGeom>
        </p:spPr>
        <p:txBody>
          <a:bodyPr anchor="t" rtlCol="false" tIns="0" lIns="0" bIns="0" rIns="0">
            <a:spAutoFit/>
          </a:bodyPr>
          <a:lstStyle/>
          <a:p>
            <a:pPr algn="l">
              <a:lnSpc>
                <a:spcPts val="4950"/>
              </a:lnSpc>
            </a:pPr>
            <a:r>
              <a:rPr lang="en-US" sz="3975">
                <a:solidFill>
                  <a:srgbClr val="2C2821"/>
                </a:solidFill>
                <a:latin typeface="IreneFlorentina"/>
                <a:ea typeface="IreneFlorentina"/>
                <a:cs typeface="IreneFlorentina"/>
                <a:sym typeface="IreneFlorentina"/>
              </a:rPr>
              <a:t>How It Works: The Logic</a:t>
            </a:r>
          </a:p>
        </p:txBody>
      </p:sp>
      <p:sp>
        <p:nvSpPr>
          <p:cNvPr name="TextBox 8" id="8"/>
          <p:cNvSpPr txBox="true"/>
          <p:nvPr/>
        </p:nvSpPr>
        <p:spPr>
          <a:xfrm rot="0">
            <a:off x="3064653" y="4290156"/>
            <a:ext cx="4357806" cy="1212297"/>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Circuit Design</a:t>
            </a:r>
          </a:p>
          <a:p>
            <a:pPr algn="ctr">
              <a:lnSpc>
                <a:spcPts val="4770"/>
              </a:lnSpc>
            </a:pPr>
          </a:p>
        </p:txBody>
      </p:sp>
      <p:sp>
        <p:nvSpPr>
          <p:cNvPr name="TextBox 9" id="9"/>
          <p:cNvSpPr txBox="true"/>
          <p:nvPr/>
        </p:nvSpPr>
        <p:spPr>
          <a:xfrm rot="0">
            <a:off x="3064653" y="7987555"/>
            <a:ext cx="3324408" cy="1270745"/>
          </a:xfrm>
          <a:prstGeom prst="rect">
            <a:avLst/>
          </a:prstGeom>
        </p:spPr>
        <p:txBody>
          <a:bodyPr anchor="t" rtlCol="false" tIns="0" lIns="0" bIns="0" rIns="0">
            <a:spAutoFit/>
          </a:bodyPr>
          <a:lstStyle/>
          <a:p>
            <a:pPr algn="l">
              <a:lnSpc>
                <a:spcPts val="4950"/>
              </a:lnSpc>
            </a:pPr>
            <a:r>
              <a:rPr lang="en-US" sz="4125">
                <a:solidFill>
                  <a:srgbClr val="2C2821"/>
                </a:solidFill>
                <a:latin typeface="IreneFlorentina"/>
                <a:ea typeface="IreneFlorentina"/>
                <a:cs typeface="IreneFlorentina"/>
                <a:sym typeface="IreneFlorentina"/>
              </a:rPr>
              <a:t>Conclusion</a:t>
            </a:r>
          </a:p>
          <a:p>
            <a:pPr algn="ctr">
              <a:lnSpc>
                <a:spcPts val="4950"/>
              </a:lnSpc>
            </a:pPr>
          </a:p>
        </p:txBody>
      </p:sp>
      <p:sp>
        <p:nvSpPr>
          <p:cNvPr name="TextBox 10" id="10"/>
          <p:cNvSpPr txBox="true"/>
          <p:nvPr/>
        </p:nvSpPr>
        <p:spPr>
          <a:xfrm rot="0">
            <a:off x="2138823" y="3443988"/>
            <a:ext cx="8961120" cy="1228725"/>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01.</a:t>
            </a:r>
          </a:p>
          <a:p>
            <a:pPr algn="ctr">
              <a:lnSpc>
                <a:spcPts val="4770"/>
              </a:lnSpc>
            </a:pPr>
          </a:p>
        </p:txBody>
      </p:sp>
      <p:sp>
        <p:nvSpPr>
          <p:cNvPr name="TextBox 11" id="11"/>
          <p:cNvSpPr txBox="true"/>
          <p:nvPr/>
        </p:nvSpPr>
        <p:spPr>
          <a:xfrm rot="0">
            <a:off x="2138823" y="4360053"/>
            <a:ext cx="1152405" cy="596744"/>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02.</a:t>
            </a:r>
          </a:p>
        </p:txBody>
      </p:sp>
      <p:sp>
        <p:nvSpPr>
          <p:cNvPr name="TextBox 12" id="12"/>
          <p:cNvSpPr txBox="true"/>
          <p:nvPr/>
        </p:nvSpPr>
        <p:spPr>
          <a:xfrm rot="0">
            <a:off x="2164439" y="5175873"/>
            <a:ext cx="8961120" cy="1212297"/>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03.</a:t>
            </a:r>
          </a:p>
          <a:p>
            <a:pPr algn="ctr">
              <a:lnSpc>
                <a:spcPts val="4770"/>
              </a:lnSpc>
            </a:pPr>
          </a:p>
        </p:txBody>
      </p:sp>
      <p:sp>
        <p:nvSpPr>
          <p:cNvPr name="TextBox 13" id="13"/>
          <p:cNvSpPr txBox="true"/>
          <p:nvPr/>
        </p:nvSpPr>
        <p:spPr>
          <a:xfrm rot="0">
            <a:off x="2164439" y="6608607"/>
            <a:ext cx="900300" cy="1212297"/>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05.</a:t>
            </a:r>
          </a:p>
          <a:p>
            <a:pPr algn="ctr">
              <a:lnSpc>
                <a:spcPts val="4770"/>
              </a:lnSpc>
            </a:pPr>
          </a:p>
        </p:txBody>
      </p:sp>
      <p:sp>
        <p:nvSpPr>
          <p:cNvPr name="TextBox 14" id="14"/>
          <p:cNvSpPr txBox="true"/>
          <p:nvPr/>
        </p:nvSpPr>
        <p:spPr>
          <a:xfrm rot="0">
            <a:off x="2138823" y="7309647"/>
            <a:ext cx="13776960" cy="1228725"/>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06.    </a:t>
            </a:r>
          </a:p>
          <a:p>
            <a:pPr algn="ctr">
              <a:lnSpc>
                <a:spcPts val="4770"/>
              </a:lnSpc>
            </a:pPr>
          </a:p>
        </p:txBody>
      </p:sp>
      <p:sp>
        <p:nvSpPr>
          <p:cNvPr name="TextBox 15" id="15"/>
          <p:cNvSpPr txBox="true"/>
          <p:nvPr/>
        </p:nvSpPr>
        <p:spPr>
          <a:xfrm rot="0">
            <a:off x="2164439" y="8001827"/>
            <a:ext cx="2384956" cy="596744"/>
          </a:xfrm>
          <a:prstGeom prst="rect">
            <a:avLst/>
          </a:prstGeom>
        </p:spPr>
        <p:txBody>
          <a:bodyPr anchor="t" rtlCol="false" tIns="0" lIns="0" bIns="0" rIns="0">
            <a:spAutoFit/>
          </a:bodyPr>
          <a:lstStyle/>
          <a:p>
            <a:pPr algn="l">
              <a:lnSpc>
                <a:spcPts val="4770"/>
              </a:lnSpc>
            </a:pPr>
            <a:r>
              <a:rPr lang="en-US" sz="3975">
                <a:solidFill>
                  <a:srgbClr val="2C2821"/>
                </a:solidFill>
                <a:latin typeface="IreneFlorentina"/>
                <a:ea typeface="IreneFlorentina"/>
                <a:cs typeface="IreneFlorentina"/>
                <a:sym typeface="IreneFlorentina"/>
              </a:rPr>
              <a:t>07.</a:t>
            </a:r>
          </a:p>
        </p:txBody>
      </p:sp>
      <p:grpSp>
        <p:nvGrpSpPr>
          <p:cNvPr name="Group 16" id="16"/>
          <p:cNvGrpSpPr/>
          <p:nvPr/>
        </p:nvGrpSpPr>
        <p:grpSpPr>
          <a:xfrm rot="0">
            <a:off x="16721727" y="1697385"/>
            <a:ext cx="16230600" cy="5242692"/>
            <a:chOff x="0" y="0"/>
            <a:chExt cx="21640800" cy="6990256"/>
          </a:xfrm>
        </p:grpSpPr>
        <p:sp>
          <p:nvSpPr>
            <p:cNvPr name="TextBox 17" id="17"/>
            <p:cNvSpPr txBox="true"/>
            <p:nvPr/>
          </p:nvSpPr>
          <p:spPr>
            <a:xfrm rot="0">
              <a:off x="0" y="2653658"/>
              <a:ext cx="21640800" cy="4336598"/>
            </a:xfrm>
            <a:prstGeom prst="rect">
              <a:avLst/>
            </a:prstGeom>
          </p:spPr>
          <p:txBody>
            <a:bodyPr anchor="t" rtlCol="false" tIns="0" lIns="0" bIns="0" rIns="0">
              <a:spAutoFit/>
            </a:bodyPr>
            <a:lstStyle/>
            <a:p>
              <a:pPr algn="ctr">
                <a:lnSpc>
                  <a:spcPts val="17993"/>
                </a:lnSpc>
              </a:pPr>
            </a:p>
          </p:txBody>
        </p:sp>
        <p:sp>
          <p:nvSpPr>
            <p:cNvPr name="TextBox 18" id="18"/>
            <p:cNvSpPr txBox="true"/>
            <p:nvPr/>
          </p:nvSpPr>
          <p:spPr>
            <a:xfrm rot="0">
              <a:off x="1971376" y="790575"/>
              <a:ext cx="17697954" cy="2279682"/>
            </a:xfrm>
            <a:prstGeom prst="rect">
              <a:avLst/>
            </a:prstGeom>
          </p:spPr>
          <p:txBody>
            <a:bodyPr anchor="t" rtlCol="false" tIns="0" lIns="0" bIns="0" rIns="0">
              <a:spAutoFit/>
            </a:bodyPr>
            <a:lstStyle/>
            <a:p>
              <a:pPr algn="ctr">
                <a:lnSpc>
                  <a:spcPts val="9852"/>
                </a:lnSpc>
              </a:pPr>
              <a:r>
                <a:rPr lang="en-US" sz="15156">
                  <a:solidFill>
                    <a:srgbClr val="142144"/>
                  </a:solidFill>
                  <a:latin typeface="Fineday One"/>
                  <a:ea typeface="Fineday One"/>
                  <a:cs typeface="Fineday One"/>
                  <a:sym typeface="Fineday One"/>
                </a:rPr>
                <a:t>Table of contents</a:t>
              </a:r>
            </a:p>
          </p:txBody>
        </p:sp>
      </p:grpSp>
      <p:sp>
        <p:nvSpPr>
          <p:cNvPr name="TextBox 19" id="19"/>
          <p:cNvSpPr txBox="true"/>
          <p:nvPr/>
        </p:nvSpPr>
        <p:spPr>
          <a:xfrm rot="0">
            <a:off x="3291228" y="1150821"/>
            <a:ext cx="13273465" cy="1512117"/>
          </a:xfrm>
          <a:prstGeom prst="rect">
            <a:avLst/>
          </a:prstGeom>
        </p:spPr>
        <p:txBody>
          <a:bodyPr anchor="t" rtlCol="false" tIns="0" lIns="0" bIns="0" rIns="0">
            <a:spAutoFit/>
          </a:bodyPr>
          <a:lstStyle/>
          <a:p>
            <a:pPr algn="ctr">
              <a:lnSpc>
                <a:spcPts val="9852"/>
              </a:lnSpc>
            </a:pPr>
            <a:r>
              <a:rPr lang="en-US" sz="15156">
                <a:solidFill>
                  <a:srgbClr val="142144"/>
                </a:solidFill>
                <a:latin typeface="Fineday One"/>
                <a:ea typeface="Fineday One"/>
                <a:cs typeface="Fineday One"/>
                <a:sym typeface="Fineday One"/>
              </a:rPr>
              <a:t>Table of contents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154540" y="16"/>
            <a:ext cx="9133427" cy="10287000"/>
            <a:chOff x="0" y="0"/>
            <a:chExt cx="12177902" cy="13716000"/>
          </a:xfrm>
        </p:grpSpPr>
        <p:sp>
          <p:nvSpPr>
            <p:cNvPr name="Freeform 4" id="4" descr="A growing plant"/>
            <p:cNvSpPr/>
            <p:nvPr/>
          </p:nvSpPr>
          <p:spPr>
            <a:xfrm flipH="false" flipV="false" rot="0">
              <a:off x="0" y="0"/>
              <a:ext cx="12177903" cy="13716000"/>
            </a:xfrm>
            <a:custGeom>
              <a:avLst/>
              <a:gdLst/>
              <a:ahLst/>
              <a:cxnLst/>
              <a:rect r="r" b="b" t="t" l="l"/>
              <a:pathLst>
                <a:path h="13716000" w="12177903">
                  <a:moveTo>
                    <a:pt x="0" y="0"/>
                  </a:moveTo>
                  <a:lnTo>
                    <a:pt x="12177903" y="0"/>
                  </a:lnTo>
                  <a:lnTo>
                    <a:pt x="12177903" y="13716000"/>
                  </a:lnTo>
                  <a:lnTo>
                    <a:pt x="0" y="13716000"/>
                  </a:lnTo>
                  <a:lnTo>
                    <a:pt x="0" y="0"/>
                  </a:lnTo>
                  <a:close/>
                </a:path>
              </a:pathLst>
            </a:custGeom>
            <a:blipFill>
              <a:blip r:embed="rId4"/>
              <a:stretch>
                <a:fillRect l="-34426" t="0" r="-34426" b="0"/>
              </a:stretch>
            </a:blipFill>
          </p:spPr>
        </p:sp>
      </p:grpSp>
      <p:grpSp>
        <p:nvGrpSpPr>
          <p:cNvPr name="Group 5" id="5"/>
          <p:cNvGrpSpPr/>
          <p:nvPr/>
        </p:nvGrpSpPr>
        <p:grpSpPr>
          <a:xfrm rot="0">
            <a:off x="159779" y="572643"/>
            <a:ext cx="9133426" cy="2393449"/>
            <a:chOff x="0" y="0"/>
            <a:chExt cx="12177901" cy="3191265"/>
          </a:xfrm>
        </p:grpSpPr>
        <p:sp>
          <p:nvSpPr>
            <p:cNvPr name="Freeform 6" id="6"/>
            <p:cNvSpPr/>
            <p:nvPr/>
          </p:nvSpPr>
          <p:spPr>
            <a:xfrm flipH="false" flipV="false" rot="0">
              <a:off x="0" y="0"/>
              <a:ext cx="12177902" cy="3191265"/>
            </a:xfrm>
            <a:custGeom>
              <a:avLst/>
              <a:gdLst/>
              <a:ahLst/>
              <a:cxnLst/>
              <a:rect r="r" b="b" t="t" l="l"/>
              <a:pathLst>
                <a:path h="3191265" w="12177902">
                  <a:moveTo>
                    <a:pt x="0" y="0"/>
                  </a:moveTo>
                  <a:lnTo>
                    <a:pt x="12177902" y="0"/>
                  </a:lnTo>
                  <a:lnTo>
                    <a:pt x="12177902" y="3191265"/>
                  </a:lnTo>
                  <a:lnTo>
                    <a:pt x="0" y="3191265"/>
                  </a:lnTo>
                  <a:close/>
                </a:path>
              </a:pathLst>
            </a:custGeom>
            <a:solidFill>
              <a:srgbClr val="000000">
                <a:alpha val="0"/>
              </a:srgbClr>
            </a:solidFill>
          </p:spPr>
        </p:sp>
        <p:sp>
          <p:nvSpPr>
            <p:cNvPr name="TextBox 7" id="7"/>
            <p:cNvSpPr txBox="true"/>
            <p:nvPr/>
          </p:nvSpPr>
          <p:spPr>
            <a:xfrm>
              <a:off x="0" y="28575"/>
              <a:ext cx="12177901" cy="3162690"/>
            </a:xfrm>
            <a:prstGeom prst="rect">
              <a:avLst/>
            </a:prstGeom>
          </p:spPr>
          <p:txBody>
            <a:bodyPr anchor="ctr" rtlCol="false" tIns="0" lIns="0" bIns="0" rIns="0"/>
            <a:lstStyle/>
            <a:p>
              <a:pPr algn="l">
                <a:lnSpc>
                  <a:spcPts val="6480"/>
                </a:lnSpc>
              </a:pPr>
              <a:r>
                <a:rPr lang="en-US" sz="6000">
                  <a:solidFill>
                    <a:srgbClr val="000000"/>
                  </a:solidFill>
                  <a:latin typeface="IreneFlorentina"/>
                  <a:ea typeface="IreneFlorentina"/>
                  <a:cs typeface="IreneFlorentina"/>
                  <a:sym typeface="IreneFlorentina"/>
                </a:rPr>
                <a:t>Project Objectives​</a:t>
              </a:r>
            </a:p>
            <a:p>
              <a:pPr algn="l">
                <a:lnSpc>
                  <a:spcPts val="6480"/>
                </a:lnSpc>
              </a:pPr>
            </a:p>
          </p:txBody>
        </p:sp>
      </p:grpSp>
      <p:grpSp>
        <p:nvGrpSpPr>
          <p:cNvPr name="Group 8" id="8"/>
          <p:cNvGrpSpPr/>
          <p:nvPr/>
        </p:nvGrpSpPr>
        <p:grpSpPr>
          <a:xfrm rot="0">
            <a:off x="0" y="2505075"/>
            <a:ext cx="7850798" cy="5596301"/>
            <a:chOff x="0" y="0"/>
            <a:chExt cx="10467731" cy="7461735"/>
          </a:xfrm>
        </p:grpSpPr>
        <p:sp>
          <p:nvSpPr>
            <p:cNvPr name="Freeform 9" id="9"/>
            <p:cNvSpPr/>
            <p:nvPr/>
          </p:nvSpPr>
          <p:spPr>
            <a:xfrm flipH="false" flipV="false" rot="0">
              <a:off x="0" y="0"/>
              <a:ext cx="10467731" cy="7461734"/>
            </a:xfrm>
            <a:custGeom>
              <a:avLst/>
              <a:gdLst/>
              <a:ahLst/>
              <a:cxnLst/>
              <a:rect r="r" b="b" t="t" l="l"/>
              <a:pathLst>
                <a:path h="7461734" w="10467731">
                  <a:moveTo>
                    <a:pt x="0" y="0"/>
                  </a:moveTo>
                  <a:lnTo>
                    <a:pt x="10467731" y="0"/>
                  </a:lnTo>
                  <a:lnTo>
                    <a:pt x="10467731" y="7461734"/>
                  </a:lnTo>
                  <a:lnTo>
                    <a:pt x="0" y="7461734"/>
                  </a:lnTo>
                  <a:close/>
                </a:path>
              </a:pathLst>
            </a:custGeom>
            <a:solidFill>
              <a:srgbClr val="000000">
                <a:alpha val="0"/>
              </a:srgbClr>
            </a:solidFill>
          </p:spPr>
        </p:sp>
        <p:sp>
          <p:nvSpPr>
            <p:cNvPr name="TextBox 10" id="10"/>
            <p:cNvSpPr txBox="true"/>
            <p:nvPr/>
          </p:nvSpPr>
          <p:spPr>
            <a:xfrm>
              <a:off x="0" y="9525"/>
              <a:ext cx="10467731" cy="7452210"/>
            </a:xfrm>
            <a:prstGeom prst="rect">
              <a:avLst/>
            </a:prstGeom>
          </p:spPr>
          <p:txBody>
            <a:bodyPr anchor="ctr" rtlCol="false" tIns="0" lIns="0" bIns="0" rIns="0"/>
            <a:lstStyle/>
            <a:p>
              <a:pPr algn="l" marL="1019182" indent="-339727" lvl="2">
                <a:lnSpc>
                  <a:spcPts val="3240"/>
                </a:lnSpc>
                <a:buFont typeface="Arial"/>
                <a:buChar char="⚬"/>
              </a:pPr>
              <a:r>
                <a:rPr lang="en-US" sz="3000">
                  <a:solidFill>
                    <a:srgbClr val="000000"/>
                  </a:solidFill>
                  <a:latin typeface="IreneFlorentina"/>
                  <a:ea typeface="IreneFlorentina"/>
                  <a:cs typeface="IreneFlorentina"/>
                  <a:sym typeface="IreneFlorentina"/>
                </a:rPr>
                <a:t>Automated Irrigation</a:t>
              </a:r>
            </a:p>
            <a:p>
              <a:pPr algn="l" marL="1019182" indent="-339727" lvl="2">
                <a:lnSpc>
                  <a:spcPts val="3240"/>
                </a:lnSpc>
              </a:pPr>
            </a:p>
            <a:p>
              <a:pPr algn="l" marL="1019182" indent="-339727" lvl="2">
                <a:lnSpc>
                  <a:spcPts val="3240"/>
                </a:lnSpc>
                <a:buFont typeface="Arial"/>
                <a:buChar char="⚬"/>
              </a:pPr>
              <a:r>
                <a:rPr lang="en-US" sz="3000">
                  <a:solidFill>
                    <a:srgbClr val="000000"/>
                  </a:solidFill>
                  <a:latin typeface="IreneFlorentina"/>
                  <a:ea typeface="IreneFlorentina"/>
                  <a:cs typeface="IreneFlorentina"/>
                  <a:sym typeface="IreneFlorentina"/>
                </a:rPr>
                <a:t>Monitor Water Level </a:t>
              </a:r>
            </a:p>
            <a:p>
              <a:pPr algn="l" marL="1019182" indent="-339727" lvl="2">
                <a:lnSpc>
                  <a:spcPts val="3240"/>
                </a:lnSpc>
              </a:pPr>
              <a:r>
                <a:rPr lang="en-US" sz="3000">
                  <a:solidFill>
                    <a:srgbClr val="000000"/>
                  </a:solidFill>
                  <a:latin typeface="IreneFlorentina"/>
                  <a:ea typeface="IreneFlorentina"/>
                  <a:cs typeface="IreneFlorentina"/>
                  <a:sym typeface="IreneFlorentina"/>
                </a:rPr>
                <a:t>    </a:t>
              </a:r>
            </a:p>
            <a:p>
              <a:pPr algn="l" marL="1019182" indent="-339727" lvl="2">
                <a:lnSpc>
                  <a:spcPts val="3240"/>
                </a:lnSpc>
                <a:buFont typeface="Arial"/>
                <a:buChar char="⚬"/>
              </a:pPr>
              <a:r>
                <a:rPr lang="en-US" sz="3000">
                  <a:solidFill>
                    <a:srgbClr val="000000"/>
                  </a:solidFill>
                  <a:latin typeface="IreneFlorentina"/>
                  <a:ea typeface="IreneFlorentina"/>
                  <a:cs typeface="IreneFlorentina"/>
                  <a:sym typeface="IreneFlorentina"/>
                </a:rPr>
                <a:t>Conserve Water      </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85800" y="434698"/>
            <a:ext cx="13803906" cy="681488"/>
          </a:xfrm>
          <a:prstGeom prst="rect">
            <a:avLst/>
          </a:prstGeom>
        </p:spPr>
        <p:txBody>
          <a:bodyPr anchor="t" rtlCol="false" tIns="0" lIns="0" bIns="0" rIns="0">
            <a:spAutoFit/>
          </a:bodyPr>
          <a:lstStyle/>
          <a:p>
            <a:pPr algn="l">
              <a:lnSpc>
                <a:spcPts val="5323"/>
              </a:lnSpc>
            </a:pPr>
            <a:r>
              <a:rPr lang="en-US" sz="4275">
                <a:solidFill>
                  <a:srgbClr val="233E32"/>
                </a:solidFill>
                <a:latin typeface="IreneFlorentina"/>
                <a:ea typeface="IreneFlorentina"/>
                <a:cs typeface="IreneFlorentina"/>
                <a:sym typeface="IreneFlorentina"/>
              </a:rPr>
              <a:t>The Problem with Traditional Irrigation</a:t>
            </a:r>
          </a:p>
        </p:txBody>
      </p:sp>
      <p:sp>
        <p:nvSpPr>
          <p:cNvPr name="TextBox 4" id="4"/>
          <p:cNvSpPr txBox="true"/>
          <p:nvPr/>
        </p:nvSpPr>
        <p:spPr>
          <a:xfrm rot="0">
            <a:off x="473829" y="1699349"/>
            <a:ext cx="2444287" cy="849028"/>
          </a:xfrm>
          <a:prstGeom prst="rect">
            <a:avLst/>
          </a:prstGeom>
        </p:spPr>
        <p:txBody>
          <a:bodyPr anchor="t" rtlCol="false" tIns="0" lIns="0" bIns="0" rIns="0">
            <a:spAutoFit/>
          </a:bodyPr>
          <a:lstStyle/>
          <a:p>
            <a:pPr algn="l">
              <a:lnSpc>
                <a:spcPts val="3300"/>
              </a:lnSpc>
            </a:pPr>
            <a:r>
              <a:rPr lang="en-US" sz="2625">
                <a:solidFill>
                  <a:srgbClr val="2C2821"/>
                </a:solidFill>
                <a:latin typeface="IreneFlorentina"/>
                <a:ea typeface="IreneFlorentina"/>
                <a:cs typeface="IreneFlorentina"/>
                <a:sym typeface="IreneFlorentina"/>
              </a:rPr>
              <a:t>Manual Watering</a:t>
            </a:r>
          </a:p>
        </p:txBody>
      </p:sp>
      <p:sp>
        <p:nvSpPr>
          <p:cNvPr name="TextBox 5" id="5"/>
          <p:cNvSpPr txBox="true"/>
          <p:nvPr/>
        </p:nvSpPr>
        <p:spPr>
          <a:xfrm rot="0">
            <a:off x="446790" y="2645835"/>
            <a:ext cx="12583410" cy="914577"/>
          </a:xfrm>
          <a:prstGeom prst="rect">
            <a:avLst/>
          </a:prstGeom>
        </p:spPr>
        <p:txBody>
          <a:bodyPr anchor="t" rtlCol="false" tIns="0" lIns="0" bIns="0" rIns="0">
            <a:spAutoFit/>
          </a:bodyPr>
          <a:lstStyle/>
          <a:p>
            <a:pPr algn="l">
              <a:lnSpc>
                <a:spcPts val="3375"/>
              </a:lnSpc>
            </a:pPr>
            <a:r>
              <a:rPr lang="en-US" sz="2100">
                <a:solidFill>
                  <a:srgbClr val="2C2821"/>
                </a:solidFill>
                <a:latin typeface="IreneFlorentina"/>
                <a:ea typeface="IreneFlorentina"/>
                <a:cs typeface="IreneFlorentina"/>
                <a:sym typeface="IreneFlorentina"/>
              </a:rPr>
              <a:t>Highly labor-intensive and inherently inconsistent, often leading to either overwatering or underwatering plants, hindering healthy growth.</a:t>
            </a:r>
          </a:p>
        </p:txBody>
      </p:sp>
      <p:sp>
        <p:nvSpPr>
          <p:cNvPr name="TextBox 6" id="6"/>
          <p:cNvSpPr txBox="true"/>
          <p:nvPr/>
        </p:nvSpPr>
        <p:spPr>
          <a:xfrm rot="0">
            <a:off x="432042" y="3836809"/>
            <a:ext cx="9813170" cy="425835"/>
          </a:xfrm>
          <a:prstGeom prst="rect">
            <a:avLst/>
          </a:prstGeom>
        </p:spPr>
        <p:txBody>
          <a:bodyPr anchor="t" rtlCol="false" tIns="0" lIns="0" bIns="0" rIns="0">
            <a:spAutoFit/>
          </a:bodyPr>
          <a:lstStyle/>
          <a:p>
            <a:pPr algn="l">
              <a:lnSpc>
                <a:spcPts val="3300"/>
              </a:lnSpc>
            </a:pPr>
            <a:r>
              <a:rPr lang="en-US" sz="2625">
                <a:solidFill>
                  <a:srgbClr val="2C2821"/>
                </a:solidFill>
                <a:latin typeface="IreneFlorentina"/>
                <a:ea typeface="IreneFlorentina"/>
                <a:cs typeface="IreneFlorentina"/>
                <a:sym typeface="IreneFlorentina"/>
              </a:rPr>
              <a:t>Fixed-Schedule Systems</a:t>
            </a:r>
          </a:p>
        </p:txBody>
      </p:sp>
      <p:sp>
        <p:nvSpPr>
          <p:cNvPr name="TextBox 7" id="7"/>
          <p:cNvSpPr txBox="true"/>
          <p:nvPr/>
        </p:nvSpPr>
        <p:spPr>
          <a:xfrm rot="0">
            <a:off x="387704" y="4492952"/>
            <a:ext cx="15277447" cy="914577"/>
          </a:xfrm>
          <a:prstGeom prst="rect">
            <a:avLst/>
          </a:prstGeom>
        </p:spPr>
        <p:txBody>
          <a:bodyPr anchor="t" rtlCol="false" tIns="0" lIns="0" bIns="0" rIns="0">
            <a:spAutoFit/>
          </a:bodyPr>
          <a:lstStyle/>
          <a:p>
            <a:pPr algn="l">
              <a:lnSpc>
                <a:spcPts val="3375"/>
              </a:lnSpc>
            </a:pPr>
            <a:r>
              <a:rPr lang="en-US" sz="2100">
                <a:solidFill>
                  <a:srgbClr val="2C2821"/>
                </a:solidFill>
                <a:latin typeface="IreneFlorentina"/>
                <a:ea typeface="IreneFlorentina"/>
                <a:cs typeface="IreneFlorentina"/>
                <a:sym typeface="IreneFlorentina"/>
              </a:rPr>
              <a:t>These systems operate blindly, ignoring dynamic weather conditions and actual soil moisture levels, resulting in excessive water waste and potential plant damage.</a:t>
            </a:r>
          </a:p>
        </p:txBody>
      </p:sp>
      <p:sp>
        <p:nvSpPr>
          <p:cNvPr name="TextBox 8" id="8"/>
          <p:cNvSpPr txBox="true"/>
          <p:nvPr/>
        </p:nvSpPr>
        <p:spPr>
          <a:xfrm rot="0">
            <a:off x="432041" y="5624405"/>
            <a:ext cx="7298570" cy="425835"/>
          </a:xfrm>
          <a:prstGeom prst="rect">
            <a:avLst/>
          </a:prstGeom>
        </p:spPr>
        <p:txBody>
          <a:bodyPr anchor="t" rtlCol="false" tIns="0" lIns="0" bIns="0" rIns="0">
            <a:spAutoFit/>
          </a:bodyPr>
          <a:lstStyle/>
          <a:p>
            <a:pPr algn="l">
              <a:lnSpc>
                <a:spcPts val="3300"/>
              </a:lnSpc>
            </a:pPr>
            <a:r>
              <a:rPr lang="en-US" sz="2625">
                <a:solidFill>
                  <a:srgbClr val="2C2821"/>
                </a:solidFill>
                <a:latin typeface="IreneFlorentina"/>
                <a:ea typeface="IreneFlorentina"/>
                <a:cs typeface="IreneFlorentina"/>
                <a:sym typeface="IreneFlorentina"/>
              </a:rPr>
              <a:t>Significant Water Waste</a:t>
            </a:r>
          </a:p>
        </p:txBody>
      </p:sp>
      <p:sp>
        <p:nvSpPr>
          <p:cNvPr name="TextBox 9" id="9"/>
          <p:cNvSpPr txBox="true"/>
          <p:nvPr/>
        </p:nvSpPr>
        <p:spPr>
          <a:xfrm rot="0">
            <a:off x="427125" y="6161278"/>
            <a:ext cx="16747370" cy="914577"/>
          </a:xfrm>
          <a:prstGeom prst="rect">
            <a:avLst/>
          </a:prstGeom>
        </p:spPr>
        <p:txBody>
          <a:bodyPr anchor="t" rtlCol="false" tIns="0" lIns="0" bIns="0" rIns="0">
            <a:spAutoFit/>
          </a:bodyPr>
          <a:lstStyle/>
          <a:p>
            <a:pPr algn="l">
              <a:lnSpc>
                <a:spcPts val="3375"/>
              </a:lnSpc>
            </a:pPr>
            <a:r>
              <a:rPr lang="en-US" sz="2100">
                <a:solidFill>
                  <a:srgbClr val="2C2821"/>
                </a:solidFill>
                <a:latin typeface="IreneFlorentina"/>
                <a:ea typeface="IreneFlorentina"/>
                <a:cs typeface="IreneFlorentina"/>
                <a:sym typeface="IreneFlorentina"/>
              </a:rPr>
              <a:t>Up to 50% of water can be lost through evaporation, runoff, and deep percolation in conventional irrigation methods, squandering a precious resource.</a:t>
            </a:r>
          </a:p>
        </p:txBody>
      </p:sp>
      <p:sp>
        <p:nvSpPr>
          <p:cNvPr name="TextBox 10" id="10"/>
          <p:cNvSpPr txBox="true"/>
          <p:nvPr/>
        </p:nvSpPr>
        <p:spPr>
          <a:xfrm rot="0">
            <a:off x="387704" y="7307578"/>
            <a:ext cx="2444287" cy="849028"/>
          </a:xfrm>
          <a:prstGeom prst="rect">
            <a:avLst/>
          </a:prstGeom>
        </p:spPr>
        <p:txBody>
          <a:bodyPr anchor="t" rtlCol="false" tIns="0" lIns="0" bIns="0" rIns="0">
            <a:spAutoFit/>
          </a:bodyPr>
          <a:lstStyle/>
          <a:p>
            <a:pPr algn="l">
              <a:lnSpc>
                <a:spcPts val="3300"/>
              </a:lnSpc>
            </a:pPr>
            <a:r>
              <a:rPr lang="en-US" sz="2625">
                <a:solidFill>
                  <a:srgbClr val="2C2821"/>
                </a:solidFill>
                <a:latin typeface="IreneFlorentina"/>
                <a:ea typeface="IreneFlorentina"/>
                <a:cs typeface="IreneFlorentina"/>
                <a:sym typeface="IreneFlorentina"/>
              </a:rPr>
              <a:t>No Real-Time Data</a:t>
            </a:r>
          </a:p>
        </p:txBody>
      </p:sp>
      <p:sp>
        <p:nvSpPr>
          <p:cNvPr name="TextBox 11" id="11"/>
          <p:cNvSpPr txBox="true"/>
          <p:nvPr/>
        </p:nvSpPr>
        <p:spPr>
          <a:xfrm rot="0">
            <a:off x="387704" y="8099427"/>
            <a:ext cx="16366370" cy="914577"/>
          </a:xfrm>
          <a:prstGeom prst="rect">
            <a:avLst/>
          </a:prstGeom>
        </p:spPr>
        <p:txBody>
          <a:bodyPr anchor="t" rtlCol="false" tIns="0" lIns="0" bIns="0" rIns="0">
            <a:spAutoFit/>
          </a:bodyPr>
          <a:lstStyle/>
          <a:p>
            <a:pPr algn="l">
              <a:lnSpc>
                <a:spcPts val="3375"/>
              </a:lnSpc>
            </a:pPr>
            <a:r>
              <a:rPr lang="en-US" sz="2100">
                <a:solidFill>
                  <a:srgbClr val="2C2821"/>
                </a:solidFill>
                <a:latin typeface="IreneFlorentina"/>
                <a:ea typeface="IreneFlorentina"/>
                <a:cs typeface="IreneFlorentina"/>
                <a:sym typeface="IreneFlorentina"/>
              </a:rPr>
              <a:t>Farmers and gardeners lack crucial visibility into precise soil conditions, making it nearly impossible to make informed and timely irrigation decisions.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403461" y="934823"/>
            <a:ext cx="9599476" cy="994048"/>
          </a:xfrm>
          <a:prstGeom prst="rect">
            <a:avLst/>
          </a:prstGeom>
        </p:spPr>
        <p:txBody>
          <a:bodyPr anchor="t" rtlCol="false" tIns="0" lIns="0" bIns="0" rIns="0">
            <a:spAutoFit/>
          </a:bodyPr>
          <a:lstStyle/>
          <a:p>
            <a:pPr algn="l">
              <a:lnSpc>
                <a:spcPts val="7873"/>
              </a:lnSpc>
            </a:pPr>
            <a:r>
              <a:rPr lang="en-US" sz="7290">
                <a:solidFill>
                  <a:srgbClr val="000000"/>
                </a:solidFill>
                <a:latin typeface="IreneFlorentina"/>
                <a:ea typeface="IreneFlorentina"/>
                <a:cs typeface="IreneFlorentina"/>
                <a:sym typeface="IreneFlorentina"/>
              </a:rPr>
              <a:t>Circuit Design</a:t>
            </a:r>
          </a:p>
        </p:txBody>
      </p:sp>
      <p:sp>
        <p:nvSpPr>
          <p:cNvPr name="Freeform 4" id="4"/>
          <p:cNvSpPr/>
          <p:nvPr/>
        </p:nvSpPr>
        <p:spPr>
          <a:xfrm flipH="false" flipV="false" rot="0">
            <a:off x="300030" y="4846756"/>
            <a:ext cx="1097282" cy="1010190"/>
          </a:xfrm>
          <a:custGeom>
            <a:avLst/>
            <a:gdLst/>
            <a:ahLst/>
            <a:cxnLst/>
            <a:rect r="r" b="b" t="t" l="l"/>
            <a:pathLst>
              <a:path h="1010190" w="1097282">
                <a:moveTo>
                  <a:pt x="0" y="0"/>
                </a:moveTo>
                <a:lnTo>
                  <a:pt x="1097282" y="0"/>
                </a:lnTo>
                <a:lnTo>
                  <a:pt x="1097282" y="1010190"/>
                </a:lnTo>
                <a:lnTo>
                  <a:pt x="0" y="1010190"/>
                </a:lnTo>
                <a:lnTo>
                  <a:pt x="0" y="0"/>
                </a:lnTo>
                <a:close/>
              </a:path>
            </a:pathLst>
          </a:custGeom>
          <a:blipFill>
            <a:blip r:embed="rId4">
              <a:extLst>
                <a:ext uri="{96DAC541-7B7A-43D3-8B79-37D633B846F1}">
                  <asvg:svgBlip xmlns:asvg="http://schemas.microsoft.com/office/drawing/2016/SVG/main" r:embed="rId5"/>
                </a:ext>
              </a:extLst>
            </a:blip>
            <a:stretch>
              <a:fillRect l="0" t="-96" r="0" b="-96"/>
            </a:stretch>
          </a:blipFill>
        </p:spPr>
      </p:sp>
      <p:grpSp>
        <p:nvGrpSpPr>
          <p:cNvPr name="Group 5" id="5"/>
          <p:cNvGrpSpPr/>
          <p:nvPr/>
        </p:nvGrpSpPr>
        <p:grpSpPr>
          <a:xfrm rot="0">
            <a:off x="16041742" y="-4762"/>
            <a:ext cx="2251043" cy="10296525"/>
            <a:chOff x="0" y="0"/>
            <a:chExt cx="3001391" cy="13728700"/>
          </a:xfrm>
        </p:grpSpPr>
        <p:sp>
          <p:nvSpPr>
            <p:cNvPr name="Freeform 6" id="6"/>
            <p:cNvSpPr/>
            <p:nvPr/>
          </p:nvSpPr>
          <p:spPr>
            <a:xfrm flipH="false" flipV="false" rot="0">
              <a:off x="8509" y="8509"/>
              <a:ext cx="2988691" cy="13716001"/>
            </a:xfrm>
            <a:custGeom>
              <a:avLst/>
              <a:gdLst/>
              <a:ahLst/>
              <a:cxnLst/>
              <a:rect r="r" b="b" t="t" l="l"/>
              <a:pathLst>
                <a:path h="13716001" w="2988691">
                  <a:moveTo>
                    <a:pt x="2988691" y="0"/>
                  </a:moveTo>
                  <a:lnTo>
                    <a:pt x="0" y="0"/>
                  </a:lnTo>
                  <a:lnTo>
                    <a:pt x="0" y="13716001"/>
                  </a:lnTo>
                  <a:lnTo>
                    <a:pt x="2988691" y="13716001"/>
                  </a:lnTo>
                  <a:close/>
                </a:path>
              </a:pathLst>
            </a:custGeom>
            <a:solidFill>
              <a:srgbClr val="0F9ED5"/>
            </a:solidFill>
            <a:ln w="12700">
              <a:solidFill>
                <a:srgbClr val="000000"/>
              </a:solidFill>
            </a:ln>
          </p:spPr>
        </p:sp>
        <p:sp>
          <p:nvSpPr>
            <p:cNvPr name="Freeform 7" id="7"/>
            <p:cNvSpPr/>
            <p:nvPr/>
          </p:nvSpPr>
          <p:spPr>
            <a:xfrm flipH="false" flipV="false" rot="0">
              <a:off x="0" y="0"/>
              <a:ext cx="3005709" cy="13733018"/>
            </a:xfrm>
            <a:custGeom>
              <a:avLst/>
              <a:gdLst/>
              <a:ahLst/>
              <a:cxnLst/>
              <a:rect r="r" b="b" t="t" l="l"/>
              <a:pathLst>
                <a:path h="13733018" w="3005709">
                  <a:moveTo>
                    <a:pt x="2997200" y="16891"/>
                  </a:moveTo>
                  <a:lnTo>
                    <a:pt x="8509" y="16891"/>
                  </a:lnTo>
                  <a:lnTo>
                    <a:pt x="8509" y="8509"/>
                  </a:lnTo>
                  <a:lnTo>
                    <a:pt x="17018" y="8509"/>
                  </a:lnTo>
                  <a:lnTo>
                    <a:pt x="17018" y="13724510"/>
                  </a:lnTo>
                  <a:lnTo>
                    <a:pt x="8509" y="13724510"/>
                  </a:lnTo>
                  <a:lnTo>
                    <a:pt x="8509" y="13716000"/>
                  </a:lnTo>
                  <a:lnTo>
                    <a:pt x="2997200" y="13716000"/>
                  </a:lnTo>
                  <a:lnTo>
                    <a:pt x="2997200" y="13724510"/>
                  </a:lnTo>
                  <a:lnTo>
                    <a:pt x="2988691" y="13724510"/>
                  </a:lnTo>
                  <a:lnTo>
                    <a:pt x="2988691" y="8509"/>
                  </a:lnTo>
                  <a:lnTo>
                    <a:pt x="2997200" y="8509"/>
                  </a:lnTo>
                  <a:lnTo>
                    <a:pt x="2997200" y="17018"/>
                  </a:lnTo>
                  <a:moveTo>
                    <a:pt x="2997200" y="0"/>
                  </a:moveTo>
                  <a:cubicBezTo>
                    <a:pt x="3001899" y="0"/>
                    <a:pt x="3005709" y="3810"/>
                    <a:pt x="3005709" y="8509"/>
                  </a:cubicBezTo>
                  <a:lnTo>
                    <a:pt x="3005709" y="13724510"/>
                  </a:lnTo>
                  <a:cubicBezTo>
                    <a:pt x="3005709" y="13729208"/>
                    <a:pt x="3001899" y="13733018"/>
                    <a:pt x="2997200" y="13733018"/>
                  </a:cubicBezTo>
                  <a:lnTo>
                    <a:pt x="8509" y="13733018"/>
                  </a:lnTo>
                  <a:cubicBezTo>
                    <a:pt x="3810" y="13733018"/>
                    <a:pt x="0" y="13729208"/>
                    <a:pt x="0" y="13724510"/>
                  </a:cubicBezTo>
                  <a:lnTo>
                    <a:pt x="0" y="8509"/>
                  </a:lnTo>
                  <a:cubicBezTo>
                    <a:pt x="0" y="3810"/>
                    <a:pt x="3810" y="0"/>
                    <a:pt x="8509" y="0"/>
                  </a:cubicBezTo>
                  <a:lnTo>
                    <a:pt x="2997200" y="0"/>
                  </a:lnTo>
                  <a:close/>
                </a:path>
              </a:pathLst>
            </a:custGeom>
            <a:solidFill>
              <a:srgbClr val="000000"/>
            </a:solidFill>
            <a:ln w="12700">
              <a:solidFill>
                <a:srgbClr val="000000"/>
              </a:solidFill>
            </a:ln>
          </p:spPr>
        </p:sp>
      </p:grpSp>
      <p:grpSp>
        <p:nvGrpSpPr>
          <p:cNvPr name="Group 8" id="8"/>
          <p:cNvGrpSpPr/>
          <p:nvPr/>
        </p:nvGrpSpPr>
        <p:grpSpPr>
          <a:xfrm rot="0">
            <a:off x="1649194" y="1998423"/>
            <a:ext cx="13845445" cy="7259860"/>
            <a:chOff x="0" y="0"/>
            <a:chExt cx="18460594" cy="9679813"/>
          </a:xfrm>
        </p:grpSpPr>
        <p:sp>
          <p:nvSpPr>
            <p:cNvPr name="Freeform 9" id="9" descr="A diagram of a circuit board  AI-generated content may be incorrect."/>
            <p:cNvSpPr/>
            <p:nvPr/>
          </p:nvSpPr>
          <p:spPr>
            <a:xfrm flipH="false" flipV="false" rot="0">
              <a:off x="0" y="0"/>
              <a:ext cx="18460593" cy="9679813"/>
            </a:xfrm>
            <a:custGeom>
              <a:avLst/>
              <a:gdLst/>
              <a:ahLst/>
              <a:cxnLst/>
              <a:rect r="r" b="b" t="t" l="l"/>
              <a:pathLst>
                <a:path h="9679813" w="18460593">
                  <a:moveTo>
                    <a:pt x="0" y="0"/>
                  </a:moveTo>
                  <a:lnTo>
                    <a:pt x="18460593" y="0"/>
                  </a:lnTo>
                  <a:lnTo>
                    <a:pt x="18460593" y="9679813"/>
                  </a:lnTo>
                  <a:lnTo>
                    <a:pt x="0" y="9679813"/>
                  </a:lnTo>
                  <a:lnTo>
                    <a:pt x="0" y="0"/>
                  </a:lnTo>
                  <a:close/>
                </a:path>
              </a:pathLst>
            </a:custGeom>
            <a:blipFill>
              <a:blip r:embed="rId6"/>
              <a:stretch>
                <a:fillRect l="0" t="-9" r="0" b="-9"/>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25494" y="705782"/>
            <a:ext cx="10860475" cy="9176984"/>
          </a:xfrm>
          <a:prstGeom prst="rect">
            <a:avLst/>
          </a:prstGeom>
        </p:spPr>
        <p:txBody>
          <a:bodyPr anchor="t" rtlCol="false" tIns="0" lIns="0" bIns="0" rIns="0">
            <a:spAutoFit/>
          </a:bodyPr>
          <a:lstStyle/>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BLYNK_TEMPLATE_ID</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"TMPL30_VqPiVn"</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BLYNK_TEMPLATE_NAME</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"LED"</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BLYNK_AUTH_TOKEN</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"s2r1kOj7ZSD94iQRVTilZziFNyYN2y_L"</a:t>
            </a:r>
          </a:p>
          <a:p>
            <a:pPr algn="l">
              <a:lnSpc>
                <a:spcPts val="3099"/>
              </a:lnSpc>
            </a:pPr>
            <a:r>
              <a:rPr lang="en-US" sz="2583">
                <a:solidFill>
                  <a:srgbClr val="728E00"/>
                </a:solidFill>
                <a:latin typeface="Consolas"/>
                <a:ea typeface="Consolas"/>
                <a:cs typeface="Consolas"/>
                <a:sym typeface="Consolas"/>
              </a:rPr>
              <a:t>#include</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&lt;ESP8266WiFi.h&gt;</a:t>
            </a:r>
          </a:p>
          <a:p>
            <a:pPr algn="l">
              <a:lnSpc>
                <a:spcPts val="3099"/>
              </a:lnSpc>
            </a:pPr>
            <a:r>
              <a:rPr lang="en-US" sz="2583">
                <a:solidFill>
                  <a:srgbClr val="728E00"/>
                </a:solidFill>
                <a:latin typeface="Consolas"/>
                <a:ea typeface="Consolas"/>
                <a:cs typeface="Consolas"/>
                <a:sym typeface="Consolas"/>
              </a:rPr>
              <a:t>#include</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&lt;BlynkSimpleEsp8266.h&gt;</a:t>
            </a:r>
          </a:p>
          <a:p>
            <a:pPr algn="l">
              <a:lnSpc>
                <a:spcPts val="3099"/>
              </a:lnSpc>
            </a:pPr>
          </a:p>
          <a:p>
            <a:pPr algn="l">
              <a:lnSpc>
                <a:spcPts val="3099"/>
              </a:lnSpc>
            </a:pPr>
            <a:r>
              <a:rPr lang="en-US" sz="2583">
                <a:solidFill>
                  <a:srgbClr val="00979D"/>
                </a:solidFill>
                <a:latin typeface="Consolas"/>
                <a:ea typeface="Consolas"/>
                <a:cs typeface="Consolas"/>
                <a:sym typeface="Consolas"/>
              </a:rPr>
              <a:t>char</a:t>
            </a:r>
            <a:r>
              <a:rPr lang="en-US" sz="2583">
                <a:solidFill>
                  <a:srgbClr val="4E5B61"/>
                </a:solidFill>
                <a:latin typeface="Consolas"/>
                <a:ea typeface="Consolas"/>
                <a:cs typeface="Consolas"/>
                <a:sym typeface="Consolas"/>
              </a:rPr>
              <a:t> auth[] = </a:t>
            </a:r>
            <a:r>
              <a:rPr lang="en-US" sz="2583">
                <a:solidFill>
                  <a:srgbClr val="005C5F"/>
                </a:solidFill>
                <a:latin typeface="Consolas"/>
                <a:ea typeface="Consolas"/>
                <a:cs typeface="Consolas"/>
                <a:sym typeface="Consolas"/>
              </a:rPr>
              <a:t>"s2r1kOj7ZSD94iQRVTilZziFNyYN2y_L"</a:t>
            </a:r>
            <a:r>
              <a:rPr lang="en-US" sz="2583">
                <a:solidFill>
                  <a:srgbClr val="4E5B61"/>
                </a:solidFill>
                <a:latin typeface="Consolas"/>
                <a:ea typeface="Consolas"/>
                <a:cs typeface="Consolas"/>
                <a:sym typeface="Consolas"/>
              </a:rPr>
              <a:t>;</a:t>
            </a:r>
          </a:p>
          <a:p>
            <a:pPr algn="l">
              <a:lnSpc>
                <a:spcPts val="3099"/>
              </a:lnSpc>
            </a:pPr>
            <a:r>
              <a:rPr lang="en-US" sz="2583">
                <a:solidFill>
                  <a:srgbClr val="00979D"/>
                </a:solidFill>
                <a:latin typeface="Consolas"/>
                <a:ea typeface="Consolas"/>
                <a:cs typeface="Consolas"/>
                <a:sym typeface="Consolas"/>
              </a:rPr>
              <a:t>char</a:t>
            </a:r>
            <a:r>
              <a:rPr lang="en-US" sz="2583">
                <a:solidFill>
                  <a:srgbClr val="4E5B61"/>
                </a:solidFill>
                <a:latin typeface="Consolas"/>
                <a:ea typeface="Consolas"/>
                <a:cs typeface="Consolas"/>
                <a:sym typeface="Consolas"/>
              </a:rPr>
              <a:t> ssid[] = </a:t>
            </a:r>
            <a:r>
              <a:rPr lang="en-US" sz="2583">
                <a:solidFill>
                  <a:srgbClr val="005C5F"/>
                </a:solidFill>
                <a:latin typeface="Consolas"/>
                <a:ea typeface="Consolas"/>
                <a:cs typeface="Consolas"/>
                <a:sym typeface="Consolas"/>
              </a:rPr>
              <a:t>"VRSIITJIO4G"</a:t>
            </a:r>
            <a:r>
              <a:rPr lang="en-US" sz="2583">
                <a:solidFill>
                  <a:srgbClr val="4E5B61"/>
                </a:solidFill>
                <a:latin typeface="Consolas"/>
                <a:ea typeface="Consolas"/>
                <a:cs typeface="Consolas"/>
                <a:sym typeface="Consolas"/>
              </a:rPr>
              <a:t>;</a:t>
            </a:r>
          </a:p>
          <a:p>
            <a:pPr algn="l">
              <a:lnSpc>
                <a:spcPts val="3099"/>
              </a:lnSpc>
            </a:pPr>
            <a:r>
              <a:rPr lang="en-US" sz="2583">
                <a:solidFill>
                  <a:srgbClr val="00979D"/>
                </a:solidFill>
                <a:latin typeface="Consolas"/>
                <a:ea typeface="Consolas"/>
                <a:cs typeface="Consolas"/>
                <a:sym typeface="Consolas"/>
              </a:rPr>
              <a:t>char</a:t>
            </a:r>
            <a:r>
              <a:rPr lang="en-US" sz="2583">
                <a:solidFill>
                  <a:srgbClr val="4E5B61"/>
                </a:solidFill>
                <a:latin typeface="Consolas"/>
                <a:ea typeface="Consolas"/>
                <a:cs typeface="Consolas"/>
                <a:sym typeface="Consolas"/>
              </a:rPr>
              <a:t> pass[] = </a:t>
            </a:r>
            <a:r>
              <a:rPr lang="en-US" sz="2583">
                <a:solidFill>
                  <a:srgbClr val="005C5F"/>
                </a:solidFill>
                <a:latin typeface="Consolas"/>
                <a:ea typeface="Consolas"/>
                <a:cs typeface="Consolas"/>
                <a:sym typeface="Consolas"/>
              </a:rPr>
              <a:t>"5234536972"</a:t>
            </a:r>
            <a:r>
              <a:rPr lang="en-US" sz="2583">
                <a:solidFill>
                  <a:srgbClr val="4E5B61"/>
                </a:solidFill>
                <a:latin typeface="Consolas"/>
                <a:ea typeface="Consolas"/>
                <a:cs typeface="Consolas"/>
                <a:sym typeface="Consolas"/>
              </a:rPr>
              <a:t>;</a:t>
            </a:r>
          </a:p>
          <a:p>
            <a:pPr algn="l">
              <a:lnSpc>
                <a:spcPts val="3099"/>
              </a:lnSpc>
            </a:pPr>
          </a:p>
          <a:p>
            <a:pPr algn="l">
              <a:lnSpc>
                <a:spcPts val="3099"/>
              </a:lnSpc>
            </a:pPr>
            <a:r>
              <a:rPr lang="en-US" sz="2583">
                <a:solidFill>
                  <a:srgbClr val="95A5A6"/>
                </a:solidFill>
                <a:latin typeface="Consolas"/>
                <a:ea typeface="Consolas"/>
                <a:cs typeface="Consolas"/>
                <a:sym typeface="Consolas"/>
              </a:rPr>
              <a:t>// ----- PIN DEFINITIONS -----</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LED_PIN</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2</a:t>
            </a:r>
            <a:r>
              <a:rPr lang="en-US" sz="2583">
                <a:solidFill>
                  <a:srgbClr val="95A5A6"/>
                </a:solidFill>
                <a:latin typeface="Consolas"/>
                <a:ea typeface="Consolas"/>
                <a:cs typeface="Consolas"/>
                <a:sym typeface="Consolas"/>
              </a:rPr>
              <a:t>        // D4</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SliderPin</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12</a:t>
            </a:r>
            <a:r>
              <a:rPr lang="en-US" sz="2583">
                <a:solidFill>
                  <a:srgbClr val="95A5A6"/>
                </a:solidFill>
                <a:latin typeface="Consolas"/>
                <a:ea typeface="Consolas"/>
                <a:cs typeface="Consolas"/>
                <a:sym typeface="Consolas"/>
              </a:rPr>
              <a:t>     // D6</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trig</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5</a:t>
            </a:r>
            <a:r>
              <a:rPr lang="en-US" sz="2583">
                <a:solidFill>
                  <a:srgbClr val="95A5A6"/>
                </a:solidFill>
                <a:latin typeface="Consolas"/>
                <a:ea typeface="Consolas"/>
                <a:cs typeface="Consolas"/>
                <a:sym typeface="Consolas"/>
              </a:rPr>
              <a:t>           // D1</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echo</a:t>
            </a:r>
            <a:r>
              <a:rPr lang="en-US" sz="2583">
                <a:solidFill>
                  <a:srgbClr val="4E5B61"/>
                </a:solidFill>
                <a:latin typeface="Consolas"/>
                <a:ea typeface="Consolas"/>
                <a:cs typeface="Consolas"/>
                <a:sym typeface="Consolas"/>
              </a:rPr>
              <a:t> </a:t>
            </a:r>
            <a:r>
              <a:rPr lang="en-US" sz="2583">
                <a:solidFill>
                  <a:srgbClr val="005C5F"/>
                </a:solidFill>
                <a:latin typeface="Consolas"/>
                <a:ea typeface="Consolas"/>
                <a:cs typeface="Consolas"/>
                <a:sym typeface="Consolas"/>
              </a:rPr>
              <a:t>4</a:t>
            </a:r>
            <a:r>
              <a:rPr lang="en-US" sz="2583">
                <a:solidFill>
                  <a:srgbClr val="95A5A6"/>
                </a:solidFill>
                <a:latin typeface="Consolas"/>
                <a:ea typeface="Consolas"/>
                <a:cs typeface="Consolas"/>
                <a:sym typeface="Consolas"/>
              </a:rPr>
              <a:t>           // D2</a:t>
            </a:r>
          </a:p>
          <a:p>
            <a:pPr algn="l">
              <a:lnSpc>
                <a:spcPts val="3099"/>
              </a:lnSpc>
            </a:pPr>
            <a:r>
              <a:rPr lang="en-US" sz="2583">
                <a:solidFill>
                  <a:srgbClr val="728E00"/>
                </a:solidFill>
                <a:latin typeface="Consolas"/>
                <a:ea typeface="Consolas"/>
                <a:cs typeface="Consolas"/>
                <a:sym typeface="Consolas"/>
              </a:rPr>
              <a:t>#define</a:t>
            </a:r>
            <a:r>
              <a:rPr lang="en-US" sz="2583">
                <a:solidFill>
                  <a:srgbClr val="4E5B61"/>
                </a:solidFill>
                <a:latin typeface="Consolas"/>
                <a:ea typeface="Consolas"/>
                <a:cs typeface="Consolas"/>
                <a:sym typeface="Consolas"/>
              </a:rPr>
              <a:t> </a:t>
            </a:r>
            <a:r>
              <a:rPr lang="en-US" sz="2583">
                <a:solidFill>
                  <a:srgbClr val="D35400"/>
                </a:solidFill>
                <a:latin typeface="Consolas"/>
                <a:ea typeface="Consolas"/>
                <a:cs typeface="Consolas"/>
                <a:sym typeface="Consolas"/>
              </a:rPr>
              <a:t>soil</a:t>
            </a:r>
            <a:r>
              <a:rPr lang="en-US" sz="2583">
                <a:solidFill>
                  <a:srgbClr val="4E5B61"/>
                </a:solidFill>
                <a:latin typeface="Consolas"/>
                <a:ea typeface="Consolas"/>
                <a:cs typeface="Consolas"/>
                <a:sym typeface="Consolas"/>
              </a:rPr>
              <a:t> A0</a:t>
            </a:r>
          </a:p>
          <a:p>
            <a:pPr algn="l">
              <a:lnSpc>
                <a:spcPts val="3099"/>
              </a:lnSpc>
            </a:pPr>
          </a:p>
          <a:p>
            <a:pPr algn="l">
              <a:lnSpc>
                <a:spcPts val="3099"/>
              </a:lnSpc>
            </a:pPr>
            <a:r>
              <a:rPr lang="en-US" sz="2583">
                <a:solidFill>
                  <a:srgbClr val="00979D"/>
                </a:solidFill>
                <a:latin typeface="Consolas"/>
                <a:ea typeface="Consolas"/>
                <a:cs typeface="Consolas"/>
                <a:sym typeface="Consolas"/>
              </a:rPr>
              <a:t>long</a:t>
            </a:r>
            <a:r>
              <a:rPr lang="en-US" sz="2583">
                <a:solidFill>
                  <a:srgbClr val="4E5B61"/>
                </a:solidFill>
                <a:latin typeface="Consolas"/>
                <a:ea typeface="Consolas"/>
                <a:cs typeface="Consolas"/>
                <a:sym typeface="Consolas"/>
              </a:rPr>
              <a:t> duration;</a:t>
            </a:r>
          </a:p>
          <a:p>
            <a:pPr algn="l">
              <a:lnSpc>
                <a:spcPts val="3099"/>
              </a:lnSpc>
            </a:pPr>
            <a:r>
              <a:rPr lang="en-US" sz="2583">
                <a:solidFill>
                  <a:srgbClr val="00979D"/>
                </a:solidFill>
                <a:latin typeface="Consolas"/>
                <a:ea typeface="Consolas"/>
                <a:cs typeface="Consolas"/>
                <a:sym typeface="Consolas"/>
              </a:rPr>
              <a:t>int</a:t>
            </a:r>
            <a:r>
              <a:rPr lang="en-US" sz="2583">
                <a:solidFill>
                  <a:srgbClr val="4E5B61"/>
                </a:solidFill>
                <a:latin typeface="Consolas"/>
                <a:ea typeface="Consolas"/>
                <a:cs typeface="Consolas"/>
                <a:sym typeface="Consolas"/>
              </a:rPr>
              <a:t> distance_;</a:t>
            </a:r>
          </a:p>
          <a:p>
            <a:pPr algn="l">
              <a:lnSpc>
                <a:spcPts val="3099"/>
              </a:lnSpc>
            </a:pPr>
            <a:r>
              <a:rPr lang="en-US" sz="2583">
                <a:solidFill>
                  <a:srgbClr val="00979D"/>
                </a:solidFill>
                <a:latin typeface="Consolas"/>
                <a:ea typeface="Consolas"/>
                <a:cs typeface="Consolas"/>
                <a:sym typeface="Consolas"/>
              </a:rPr>
              <a:t>int</a:t>
            </a:r>
            <a:r>
              <a:rPr lang="en-US" sz="2583">
                <a:solidFill>
                  <a:srgbClr val="4E5B61"/>
                </a:solidFill>
                <a:latin typeface="Consolas"/>
                <a:ea typeface="Consolas"/>
                <a:cs typeface="Consolas"/>
                <a:sym typeface="Consolas"/>
              </a:rPr>
              <a:t> maxDistance = </a:t>
            </a:r>
            <a:r>
              <a:rPr lang="en-US" sz="2583">
                <a:solidFill>
                  <a:srgbClr val="005C5F"/>
                </a:solidFill>
                <a:latin typeface="Consolas"/>
                <a:ea typeface="Consolas"/>
                <a:cs typeface="Consolas"/>
                <a:sym typeface="Consolas"/>
              </a:rPr>
              <a:t>15</a:t>
            </a:r>
            <a:r>
              <a:rPr lang="en-US" sz="2583">
                <a:solidFill>
                  <a:srgbClr val="4E5B61"/>
                </a:solidFill>
                <a:latin typeface="Consolas"/>
                <a:ea typeface="Consolas"/>
                <a:cs typeface="Consolas"/>
                <a:sym typeface="Consolas"/>
              </a:rPr>
              <a:t>;</a:t>
            </a:r>
            <a:r>
              <a:rPr lang="en-US" sz="2583">
                <a:solidFill>
                  <a:srgbClr val="95A5A6"/>
                </a:solidFill>
                <a:latin typeface="Consolas"/>
                <a:ea typeface="Consolas"/>
                <a:cs typeface="Consolas"/>
                <a:sym typeface="Consolas"/>
              </a:rPr>
              <a:t>     </a:t>
            </a:r>
          </a:p>
          <a:p>
            <a:pPr algn="l">
              <a:lnSpc>
                <a:spcPts val="3099"/>
              </a:lnSpc>
            </a:pPr>
            <a:r>
              <a:rPr lang="en-US" sz="2583">
                <a:solidFill>
                  <a:srgbClr val="00979D"/>
                </a:solidFill>
                <a:latin typeface="Consolas"/>
                <a:ea typeface="Consolas"/>
                <a:cs typeface="Consolas"/>
                <a:sym typeface="Consolas"/>
              </a:rPr>
              <a:t>int</a:t>
            </a:r>
            <a:r>
              <a:rPr lang="en-US" sz="2583">
                <a:solidFill>
                  <a:srgbClr val="4E5B61"/>
                </a:solidFill>
                <a:latin typeface="Consolas"/>
                <a:ea typeface="Consolas"/>
                <a:cs typeface="Consolas"/>
                <a:sym typeface="Consolas"/>
              </a:rPr>
              <a:t> guage;</a:t>
            </a:r>
          </a:p>
          <a:p>
            <a:pPr algn="l">
              <a:lnSpc>
                <a:spcPts val="3099"/>
              </a:lnSpc>
            </a:pPr>
          </a:p>
          <a:p>
            <a:pPr algn="l">
              <a:lnSpc>
                <a:spcPts val="3099"/>
              </a:lnSpc>
            </a:pPr>
          </a:p>
        </p:txBody>
      </p:sp>
      <p:sp>
        <p:nvSpPr>
          <p:cNvPr name="Freeform 4" id="4"/>
          <p:cNvSpPr/>
          <p:nvPr/>
        </p:nvSpPr>
        <p:spPr>
          <a:xfrm flipH="true" flipV="true" rot="1037790">
            <a:off x="4151202" y="6618395"/>
            <a:ext cx="3485234" cy="3223378"/>
          </a:xfrm>
          <a:custGeom>
            <a:avLst/>
            <a:gdLst/>
            <a:ahLst/>
            <a:cxnLst/>
            <a:rect r="r" b="b" t="t" l="l"/>
            <a:pathLst>
              <a:path h="3223378" w="3485234">
                <a:moveTo>
                  <a:pt x="3485234" y="3223378"/>
                </a:moveTo>
                <a:lnTo>
                  <a:pt x="0" y="3223378"/>
                </a:lnTo>
                <a:lnTo>
                  <a:pt x="0" y="0"/>
                </a:lnTo>
                <a:lnTo>
                  <a:pt x="3485234" y="0"/>
                </a:lnTo>
                <a:lnTo>
                  <a:pt x="3485234" y="3223378"/>
                </a:lnTo>
                <a:close/>
              </a:path>
            </a:pathLst>
          </a:custGeom>
          <a:blipFill>
            <a:blip r:embed="rId4">
              <a:extLst>
                <a:ext uri="{96DAC541-7B7A-43D3-8B79-37D633B846F1}">
                  <asvg:svgBlip xmlns:asvg="http://schemas.microsoft.com/office/drawing/2016/SVG/main" r:embed="rId5"/>
                </a:ext>
              </a:extLst>
            </a:blip>
            <a:stretch>
              <a:fillRect l="0" t="-73" r="0" b="-73"/>
            </a:stretch>
          </a:blipFill>
        </p:spPr>
      </p:sp>
      <p:sp>
        <p:nvSpPr>
          <p:cNvPr name="TextBox 5" id="5"/>
          <p:cNvSpPr txBox="true"/>
          <p:nvPr/>
        </p:nvSpPr>
        <p:spPr>
          <a:xfrm rot="0">
            <a:off x="11385968" y="696257"/>
            <a:ext cx="6631988" cy="10316369"/>
          </a:xfrm>
          <a:prstGeom prst="rect">
            <a:avLst/>
          </a:prstGeom>
        </p:spPr>
        <p:txBody>
          <a:bodyPr anchor="t" rtlCol="false" tIns="0" lIns="0" bIns="0" rIns="0">
            <a:spAutoFit/>
          </a:bodyPr>
          <a:lstStyle/>
          <a:p>
            <a:pPr algn="l">
              <a:lnSpc>
                <a:spcPts val="3240"/>
              </a:lnSpc>
            </a:pPr>
            <a:r>
              <a:rPr lang="en-US" sz="2700">
                <a:solidFill>
                  <a:srgbClr val="4E5B61"/>
                </a:solidFill>
                <a:latin typeface="Consolas"/>
                <a:ea typeface="Consolas"/>
                <a:cs typeface="Consolas"/>
                <a:sym typeface="Consolas"/>
              </a:rPr>
              <a:t>BlynkTimer timer;</a:t>
            </a:r>
          </a:p>
          <a:p>
            <a:pPr algn="l">
              <a:lnSpc>
                <a:spcPts val="3240"/>
              </a:lnSpc>
            </a:pPr>
            <a:r>
              <a:rPr lang="en-US" sz="2700">
                <a:solidFill>
                  <a:srgbClr val="00979D"/>
                </a:solidFill>
                <a:latin typeface="Consolas"/>
                <a:ea typeface="Consolas"/>
                <a:cs typeface="Consolas"/>
                <a:sym typeface="Consolas"/>
              </a:rPr>
              <a:t>bool</a:t>
            </a:r>
            <a:r>
              <a:rPr lang="en-US" sz="2700">
                <a:solidFill>
                  <a:srgbClr val="4E5B61"/>
                </a:solidFill>
                <a:latin typeface="Consolas"/>
                <a:ea typeface="Consolas"/>
                <a:cs typeface="Consolas"/>
                <a:sym typeface="Consolas"/>
              </a:rPr>
              <a:t> ledState = </a:t>
            </a:r>
            <a:r>
              <a:rPr lang="en-US" sz="2700">
                <a:solidFill>
                  <a:srgbClr val="005C5F"/>
                </a:solidFill>
                <a:latin typeface="Consolas"/>
                <a:ea typeface="Consolas"/>
                <a:cs typeface="Consolas"/>
                <a:sym typeface="Consolas"/>
              </a:rPr>
              <a:t>true</a:t>
            </a:r>
            <a:r>
              <a:rPr lang="en-US" sz="2700">
                <a:solidFill>
                  <a:srgbClr val="4E5B61"/>
                </a:solidFill>
                <a:latin typeface="Consolas"/>
                <a:ea typeface="Consolas"/>
                <a:cs typeface="Consolas"/>
                <a:sym typeface="Consolas"/>
              </a:rPr>
              <a:t>;</a:t>
            </a:r>
          </a:p>
          <a:p>
            <a:pPr algn="l">
              <a:lnSpc>
                <a:spcPts val="3240"/>
              </a:lnSpc>
            </a:pPr>
          </a:p>
          <a:p>
            <a:pPr algn="l">
              <a:lnSpc>
                <a:spcPts val="3240"/>
              </a:lnSpc>
            </a:pPr>
            <a:r>
              <a:rPr lang="en-US" sz="2700">
                <a:solidFill>
                  <a:srgbClr val="95A5A6"/>
                </a:solidFill>
                <a:latin typeface="Consolas"/>
                <a:ea typeface="Consolas"/>
                <a:cs typeface="Consolas"/>
                <a:sym typeface="Consolas"/>
              </a:rPr>
              <a:t>// ---------------- BUTTON (V0) : LED CONTROL ----------------</a:t>
            </a:r>
          </a:p>
          <a:p>
            <a:pPr algn="l">
              <a:lnSpc>
                <a:spcPts val="3240"/>
              </a:lnSpc>
            </a:pPr>
            <a:r>
              <a:rPr lang="en-US" sz="2700">
                <a:solidFill>
                  <a:srgbClr val="D35400"/>
                </a:solidFill>
                <a:latin typeface="Consolas"/>
                <a:ea typeface="Consolas"/>
                <a:cs typeface="Consolas"/>
                <a:sym typeface="Consolas"/>
              </a:rPr>
              <a:t>BLYNK_WRITE</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V0</a:t>
            </a:r>
            <a:r>
              <a:rPr lang="en-US" sz="2700">
                <a:solidFill>
                  <a:srgbClr val="434F54"/>
                </a:solidFill>
                <a:latin typeface="Consolas"/>
                <a:ea typeface="Consolas"/>
                <a:cs typeface="Consolas"/>
                <a:sym typeface="Consolas"/>
              </a:rPr>
              <a:t>)</a:t>
            </a:r>
          </a:p>
          <a:p>
            <a:pPr algn="l">
              <a:lnSpc>
                <a:spcPts val="3240"/>
              </a:lnSpc>
            </a:pPr>
            <a:r>
              <a:rPr lang="en-US" sz="2700">
                <a:solidFill>
                  <a:srgbClr val="434F54"/>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ledState = </a:t>
            </a:r>
            <a:r>
              <a:rPr lang="en-US" sz="2700">
                <a:solidFill>
                  <a:srgbClr val="D35400"/>
                </a:solidFill>
                <a:latin typeface="Consolas"/>
                <a:ea typeface="Consolas"/>
                <a:cs typeface="Consolas"/>
                <a:sym typeface="Consolas"/>
              </a:rPr>
              <a:t>param</a:t>
            </a:r>
            <a:r>
              <a:rPr lang="en-US" sz="2700">
                <a:solidFill>
                  <a:srgbClr val="4E5B61"/>
                </a:solidFill>
                <a:latin typeface="Consolas"/>
                <a:ea typeface="Consolas"/>
                <a:cs typeface="Consolas"/>
                <a:sym typeface="Consolas"/>
              </a:rPr>
              <a:t>.</a:t>
            </a:r>
            <a:r>
              <a:rPr lang="en-US" sz="2700">
                <a:solidFill>
                  <a:srgbClr val="D35400"/>
                </a:solidFill>
                <a:latin typeface="Consolas"/>
                <a:ea typeface="Consolas"/>
                <a:cs typeface="Consolas"/>
                <a:sym typeface="Consolas"/>
              </a:rPr>
              <a:t>asInt</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D35400"/>
                </a:solidFill>
                <a:latin typeface="Consolas"/>
                <a:ea typeface="Consolas"/>
                <a:cs typeface="Consolas"/>
                <a:sym typeface="Consolas"/>
              </a:rPr>
              <a:t>digitalWrite</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LED_PIN, ledState</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D35400"/>
                </a:solidFill>
                <a:latin typeface="Consolas"/>
                <a:ea typeface="Consolas"/>
                <a:cs typeface="Consolas"/>
                <a:sym typeface="Consolas"/>
              </a:rPr>
              <a:t>Serial</a:t>
            </a:r>
            <a:r>
              <a:rPr lang="en-US" sz="2700">
                <a:solidFill>
                  <a:srgbClr val="4E5B61"/>
                </a:solidFill>
                <a:latin typeface="Consolas"/>
                <a:ea typeface="Consolas"/>
                <a:cs typeface="Consolas"/>
                <a:sym typeface="Consolas"/>
              </a:rPr>
              <a:t>.</a:t>
            </a:r>
            <a:r>
              <a:rPr lang="en-US" sz="2700">
                <a:solidFill>
                  <a:srgbClr val="D35400"/>
                </a:solidFill>
                <a:latin typeface="Consolas"/>
                <a:ea typeface="Consolas"/>
                <a:cs typeface="Consolas"/>
                <a:sym typeface="Consolas"/>
              </a:rPr>
              <a:t>println</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ledState ? </a:t>
            </a:r>
            <a:r>
              <a:rPr lang="en-US" sz="2700">
                <a:solidFill>
                  <a:srgbClr val="005C5F"/>
                </a:solidFill>
                <a:latin typeface="Consolas"/>
                <a:ea typeface="Consolas"/>
                <a:cs typeface="Consolas"/>
                <a:sym typeface="Consolas"/>
              </a:rPr>
              <a:t>"LED ON"</a:t>
            </a:r>
            <a:r>
              <a:rPr lang="en-US" sz="2700">
                <a:solidFill>
                  <a:srgbClr val="4E5B61"/>
                </a:solidFill>
                <a:latin typeface="Consolas"/>
                <a:ea typeface="Consolas"/>
                <a:cs typeface="Consolas"/>
                <a:sym typeface="Consolas"/>
              </a:rPr>
              <a:t> : </a:t>
            </a:r>
            <a:r>
              <a:rPr lang="en-US" sz="2700">
                <a:solidFill>
                  <a:srgbClr val="005C5F"/>
                </a:solidFill>
                <a:latin typeface="Consolas"/>
                <a:ea typeface="Consolas"/>
                <a:cs typeface="Consolas"/>
                <a:sym typeface="Consolas"/>
              </a:rPr>
              <a:t>"LED OFF"</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34F54"/>
                </a:solidFill>
                <a:latin typeface="Consolas"/>
                <a:ea typeface="Consolas"/>
                <a:cs typeface="Consolas"/>
                <a:sym typeface="Consolas"/>
              </a:rPr>
              <a:t>}</a:t>
            </a:r>
          </a:p>
          <a:p>
            <a:pPr algn="l">
              <a:lnSpc>
                <a:spcPts val="3240"/>
              </a:lnSpc>
            </a:pPr>
          </a:p>
          <a:p>
            <a:pPr algn="l">
              <a:lnSpc>
                <a:spcPts val="3240"/>
              </a:lnSpc>
            </a:pPr>
            <a:r>
              <a:rPr lang="en-US" sz="2700">
                <a:solidFill>
                  <a:srgbClr val="95A5A6"/>
                </a:solidFill>
                <a:latin typeface="Consolas"/>
                <a:ea typeface="Consolas"/>
                <a:cs typeface="Consolas"/>
                <a:sym typeface="Consolas"/>
              </a:rPr>
              <a:t>// ---------------- SLIDER (V1) : OUTPUT ----------------</a:t>
            </a:r>
          </a:p>
          <a:p>
            <a:pPr algn="l">
              <a:lnSpc>
                <a:spcPts val="3240"/>
              </a:lnSpc>
            </a:pPr>
            <a:r>
              <a:rPr lang="en-US" sz="2700">
                <a:solidFill>
                  <a:srgbClr val="D35400"/>
                </a:solidFill>
                <a:latin typeface="Consolas"/>
                <a:ea typeface="Consolas"/>
                <a:cs typeface="Consolas"/>
                <a:sym typeface="Consolas"/>
              </a:rPr>
              <a:t>BLYNK_WRITE</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V1</a:t>
            </a:r>
            <a:r>
              <a:rPr lang="en-US" sz="2700">
                <a:solidFill>
                  <a:srgbClr val="434F54"/>
                </a:solidFill>
                <a:latin typeface="Consolas"/>
                <a:ea typeface="Consolas"/>
                <a:cs typeface="Consolas"/>
                <a:sym typeface="Consolas"/>
              </a:rPr>
              <a:t>)</a:t>
            </a:r>
          </a:p>
          <a:p>
            <a:pPr algn="l">
              <a:lnSpc>
                <a:spcPts val="3240"/>
              </a:lnSpc>
            </a:pPr>
            <a:r>
              <a:rPr lang="en-US" sz="2700">
                <a:solidFill>
                  <a:srgbClr val="434F54"/>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00979D"/>
                </a:solidFill>
                <a:latin typeface="Consolas"/>
                <a:ea typeface="Consolas"/>
                <a:cs typeface="Consolas"/>
                <a:sym typeface="Consolas"/>
              </a:rPr>
              <a:t>int</a:t>
            </a:r>
            <a:r>
              <a:rPr lang="en-US" sz="2700">
                <a:solidFill>
                  <a:srgbClr val="4E5B61"/>
                </a:solidFill>
                <a:latin typeface="Consolas"/>
                <a:ea typeface="Consolas"/>
                <a:cs typeface="Consolas"/>
                <a:sym typeface="Consolas"/>
              </a:rPr>
              <a:t> v = </a:t>
            </a:r>
            <a:r>
              <a:rPr lang="en-US" sz="2700">
                <a:solidFill>
                  <a:srgbClr val="D35400"/>
                </a:solidFill>
                <a:latin typeface="Consolas"/>
                <a:ea typeface="Consolas"/>
                <a:cs typeface="Consolas"/>
                <a:sym typeface="Consolas"/>
              </a:rPr>
              <a:t>param</a:t>
            </a:r>
            <a:r>
              <a:rPr lang="en-US" sz="2700">
                <a:solidFill>
                  <a:srgbClr val="4E5B61"/>
                </a:solidFill>
                <a:latin typeface="Consolas"/>
                <a:ea typeface="Consolas"/>
                <a:cs typeface="Consolas"/>
                <a:sym typeface="Consolas"/>
              </a:rPr>
              <a:t>.</a:t>
            </a:r>
            <a:r>
              <a:rPr lang="en-US" sz="2700">
                <a:solidFill>
                  <a:srgbClr val="D35400"/>
                </a:solidFill>
                <a:latin typeface="Consolas"/>
                <a:ea typeface="Consolas"/>
                <a:cs typeface="Consolas"/>
                <a:sym typeface="Consolas"/>
              </a:rPr>
              <a:t>asInt</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D35400"/>
                </a:solidFill>
                <a:latin typeface="Consolas"/>
                <a:ea typeface="Consolas"/>
                <a:cs typeface="Consolas"/>
                <a:sym typeface="Consolas"/>
              </a:rPr>
              <a:t>digitalWrite</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SliderPin, v</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D35400"/>
                </a:solidFill>
                <a:latin typeface="Consolas"/>
                <a:ea typeface="Consolas"/>
                <a:cs typeface="Consolas"/>
                <a:sym typeface="Consolas"/>
              </a:rPr>
              <a:t>Serial</a:t>
            </a:r>
            <a:r>
              <a:rPr lang="en-US" sz="2700">
                <a:solidFill>
                  <a:srgbClr val="4E5B61"/>
                </a:solidFill>
                <a:latin typeface="Consolas"/>
                <a:ea typeface="Consolas"/>
                <a:cs typeface="Consolas"/>
                <a:sym typeface="Consolas"/>
              </a:rPr>
              <a:t>.</a:t>
            </a:r>
            <a:r>
              <a:rPr lang="en-US" sz="2700">
                <a:solidFill>
                  <a:srgbClr val="D35400"/>
                </a:solidFill>
                <a:latin typeface="Consolas"/>
                <a:ea typeface="Consolas"/>
                <a:cs typeface="Consolas"/>
                <a:sym typeface="Consolas"/>
              </a:rPr>
              <a:t>print</a:t>
            </a:r>
            <a:r>
              <a:rPr lang="en-US" sz="2700">
                <a:solidFill>
                  <a:srgbClr val="434F54"/>
                </a:solidFill>
                <a:latin typeface="Consolas"/>
                <a:ea typeface="Consolas"/>
                <a:cs typeface="Consolas"/>
                <a:sym typeface="Consolas"/>
              </a:rPr>
              <a:t>(</a:t>
            </a:r>
            <a:r>
              <a:rPr lang="en-US" sz="2700">
                <a:solidFill>
                  <a:srgbClr val="005C5F"/>
                </a:solidFill>
                <a:latin typeface="Consolas"/>
                <a:ea typeface="Consolas"/>
                <a:cs typeface="Consolas"/>
                <a:sym typeface="Consolas"/>
              </a:rPr>
              <a:t>"Slider Value = "</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E5B61"/>
                </a:solidFill>
                <a:latin typeface="Consolas"/>
                <a:ea typeface="Consolas"/>
                <a:cs typeface="Consolas"/>
                <a:sym typeface="Consolas"/>
              </a:rPr>
              <a:t>  </a:t>
            </a:r>
            <a:r>
              <a:rPr lang="en-US" sz="2700">
                <a:solidFill>
                  <a:srgbClr val="D35400"/>
                </a:solidFill>
                <a:latin typeface="Consolas"/>
                <a:ea typeface="Consolas"/>
                <a:cs typeface="Consolas"/>
                <a:sym typeface="Consolas"/>
              </a:rPr>
              <a:t>Serial</a:t>
            </a:r>
            <a:r>
              <a:rPr lang="en-US" sz="2700">
                <a:solidFill>
                  <a:srgbClr val="4E5B61"/>
                </a:solidFill>
                <a:latin typeface="Consolas"/>
                <a:ea typeface="Consolas"/>
                <a:cs typeface="Consolas"/>
                <a:sym typeface="Consolas"/>
              </a:rPr>
              <a:t>.</a:t>
            </a:r>
            <a:r>
              <a:rPr lang="en-US" sz="2700">
                <a:solidFill>
                  <a:srgbClr val="D35400"/>
                </a:solidFill>
                <a:latin typeface="Consolas"/>
                <a:ea typeface="Consolas"/>
                <a:cs typeface="Consolas"/>
                <a:sym typeface="Consolas"/>
              </a:rPr>
              <a:t>println</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v</a:t>
            </a:r>
            <a:r>
              <a:rPr lang="en-US" sz="2700">
                <a:solidFill>
                  <a:srgbClr val="434F54"/>
                </a:solidFill>
                <a:latin typeface="Consolas"/>
                <a:ea typeface="Consolas"/>
                <a:cs typeface="Consolas"/>
                <a:sym typeface="Consolas"/>
              </a:rPr>
              <a:t>)</a:t>
            </a:r>
            <a:r>
              <a:rPr lang="en-US" sz="2700">
                <a:solidFill>
                  <a:srgbClr val="4E5B61"/>
                </a:solidFill>
                <a:latin typeface="Consolas"/>
                <a:ea typeface="Consolas"/>
                <a:cs typeface="Consolas"/>
                <a:sym typeface="Consolas"/>
              </a:rPr>
              <a:t>;</a:t>
            </a:r>
          </a:p>
          <a:p>
            <a:pPr algn="l">
              <a:lnSpc>
                <a:spcPts val="3240"/>
              </a:lnSpc>
            </a:pPr>
            <a:r>
              <a:rPr lang="en-US" sz="2700">
                <a:solidFill>
                  <a:srgbClr val="434F54"/>
                </a:solidFill>
                <a:latin typeface="Consolas"/>
                <a:ea typeface="Consolas"/>
                <a:cs typeface="Consolas"/>
                <a:sym typeface="Consolas"/>
              </a:rPr>
              <a:t>}</a:t>
            </a:r>
          </a:p>
          <a:p>
            <a:pPr algn="l">
              <a:lnSpc>
                <a:spcPts val="3240"/>
              </a:lnSpc>
            </a:pPr>
          </a:p>
          <a:p>
            <a:pPr algn="l">
              <a:lnSpc>
                <a:spcPts val="3240"/>
              </a:lnSpc>
            </a:pPr>
          </a:p>
          <a:p>
            <a:pPr algn="ctr">
              <a:lnSpc>
                <a:spcPts val="3240"/>
              </a:lnSpc>
            </a:pPr>
          </a:p>
        </p:txBody>
      </p:sp>
      <p:grpSp>
        <p:nvGrpSpPr>
          <p:cNvPr name="Group 6" id="6"/>
          <p:cNvGrpSpPr/>
          <p:nvPr/>
        </p:nvGrpSpPr>
        <p:grpSpPr>
          <a:xfrm rot="0">
            <a:off x="11200232" y="-61912"/>
            <a:ext cx="185737" cy="9839324"/>
            <a:chOff x="0" y="0"/>
            <a:chExt cx="247649" cy="13119099"/>
          </a:xfrm>
        </p:grpSpPr>
        <p:sp>
          <p:nvSpPr>
            <p:cNvPr name="Freeform 7" id="7"/>
            <p:cNvSpPr/>
            <p:nvPr/>
          </p:nvSpPr>
          <p:spPr>
            <a:xfrm flipH="false" flipV="false" rot="0">
              <a:off x="0" y="82042"/>
              <a:ext cx="247650" cy="12955016"/>
            </a:xfrm>
            <a:custGeom>
              <a:avLst/>
              <a:gdLst/>
              <a:ahLst/>
              <a:cxnLst/>
              <a:rect r="r" b="b" t="t" l="l"/>
              <a:pathLst>
                <a:path h="12955016" w="247650">
                  <a:moveTo>
                    <a:pt x="82550" y="12955016"/>
                  </a:moveTo>
                  <a:lnTo>
                    <a:pt x="0" y="1016"/>
                  </a:lnTo>
                  <a:lnTo>
                    <a:pt x="165100" y="0"/>
                  </a:lnTo>
                  <a:lnTo>
                    <a:pt x="247650" y="12954000"/>
                  </a:lnTo>
                  <a:close/>
                </a:path>
              </a:pathLst>
            </a:custGeom>
            <a:solidFill>
              <a:srgbClr val="000000"/>
            </a:solidFill>
            <a:ln w="12700">
              <a:solidFill>
                <a:srgbClr val="000000"/>
              </a:solidFill>
            </a:ln>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6219" y="1"/>
            <a:ext cx="3655220" cy="10287002"/>
          </a:xfrm>
          <a:custGeom>
            <a:avLst/>
            <a:gdLst/>
            <a:ahLst/>
            <a:cxnLst/>
            <a:rect r="r" b="b" t="t" l="l"/>
            <a:pathLst>
              <a:path h="10287002" w="3655220">
                <a:moveTo>
                  <a:pt x="0" y="0"/>
                </a:moveTo>
                <a:lnTo>
                  <a:pt x="3655220" y="0"/>
                </a:lnTo>
                <a:lnTo>
                  <a:pt x="3655220" y="10287002"/>
                </a:lnTo>
                <a:lnTo>
                  <a:pt x="0" y="102870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9050" y="-3"/>
            <a:ext cx="8115300" cy="10287000"/>
            <a:chOff x="0" y="0"/>
            <a:chExt cx="10820400" cy="13716000"/>
          </a:xfrm>
        </p:grpSpPr>
        <p:sp>
          <p:nvSpPr>
            <p:cNvPr name="Freeform 4" id="4" descr="Electronics protoboard"/>
            <p:cNvSpPr/>
            <p:nvPr/>
          </p:nvSpPr>
          <p:spPr>
            <a:xfrm flipH="false" flipV="false" rot="0">
              <a:off x="0" y="0"/>
              <a:ext cx="10820400" cy="13716000"/>
            </a:xfrm>
            <a:custGeom>
              <a:avLst/>
              <a:gdLst/>
              <a:ahLst/>
              <a:cxnLst/>
              <a:rect r="r" b="b" t="t" l="l"/>
              <a:pathLst>
                <a:path h="13716000" w="10820400">
                  <a:moveTo>
                    <a:pt x="0" y="0"/>
                  </a:moveTo>
                  <a:lnTo>
                    <a:pt x="10820400" y="0"/>
                  </a:lnTo>
                  <a:lnTo>
                    <a:pt x="10820400" y="13716000"/>
                  </a:lnTo>
                  <a:lnTo>
                    <a:pt x="0" y="13716000"/>
                  </a:lnTo>
                  <a:lnTo>
                    <a:pt x="0" y="0"/>
                  </a:lnTo>
                  <a:close/>
                </a:path>
              </a:pathLst>
            </a:custGeom>
            <a:blipFill>
              <a:blip r:embed="rId4"/>
              <a:stretch>
                <a:fillRect l="-45096" t="0" r="-45096" b="0"/>
              </a:stretch>
            </a:blipFill>
          </p:spPr>
        </p:sp>
      </p:grpSp>
      <p:grpSp>
        <p:nvGrpSpPr>
          <p:cNvPr name="Group 5" id="5"/>
          <p:cNvGrpSpPr/>
          <p:nvPr/>
        </p:nvGrpSpPr>
        <p:grpSpPr>
          <a:xfrm rot="0">
            <a:off x="9172976" y="658534"/>
            <a:ext cx="8197452" cy="2288946"/>
            <a:chOff x="0" y="0"/>
            <a:chExt cx="10929936" cy="3051928"/>
          </a:xfrm>
        </p:grpSpPr>
        <p:sp>
          <p:nvSpPr>
            <p:cNvPr name="Freeform 6" id="6"/>
            <p:cNvSpPr/>
            <p:nvPr/>
          </p:nvSpPr>
          <p:spPr>
            <a:xfrm flipH="false" flipV="false" rot="0">
              <a:off x="0" y="0"/>
              <a:ext cx="10929936" cy="3051928"/>
            </a:xfrm>
            <a:custGeom>
              <a:avLst/>
              <a:gdLst/>
              <a:ahLst/>
              <a:cxnLst/>
              <a:rect r="r" b="b" t="t" l="l"/>
              <a:pathLst>
                <a:path h="3051928" w="10929936">
                  <a:moveTo>
                    <a:pt x="0" y="0"/>
                  </a:moveTo>
                  <a:lnTo>
                    <a:pt x="10929936" y="0"/>
                  </a:lnTo>
                  <a:lnTo>
                    <a:pt x="10929936" y="3051928"/>
                  </a:lnTo>
                  <a:lnTo>
                    <a:pt x="0" y="3051928"/>
                  </a:lnTo>
                  <a:close/>
                </a:path>
              </a:pathLst>
            </a:custGeom>
            <a:solidFill>
              <a:srgbClr val="000000">
                <a:alpha val="0"/>
              </a:srgbClr>
            </a:solidFill>
          </p:spPr>
        </p:sp>
        <p:sp>
          <p:nvSpPr>
            <p:cNvPr name="TextBox 7" id="7"/>
            <p:cNvSpPr txBox="true"/>
            <p:nvPr/>
          </p:nvSpPr>
          <p:spPr>
            <a:xfrm>
              <a:off x="0" y="66675"/>
              <a:ext cx="10929936" cy="2985253"/>
            </a:xfrm>
            <a:prstGeom prst="rect">
              <a:avLst/>
            </a:prstGeom>
          </p:spPr>
          <p:txBody>
            <a:bodyPr anchor="ctr" rtlCol="false" tIns="0" lIns="0" bIns="0" rIns="0"/>
            <a:lstStyle/>
            <a:p>
              <a:pPr algn="l">
                <a:lnSpc>
                  <a:spcPts val="6480"/>
                </a:lnSpc>
              </a:pPr>
              <a:r>
                <a:rPr lang="en-US" sz="6000" b="true">
                  <a:solidFill>
                    <a:srgbClr val="000000"/>
                  </a:solidFill>
                  <a:latin typeface="Aptos Bold"/>
                  <a:ea typeface="Aptos Bold"/>
                  <a:cs typeface="Aptos Bold"/>
                  <a:sym typeface="Aptos Bold"/>
                </a:rPr>
                <a:t>Components</a:t>
              </a:r>
              <a:r>
                <a:rPr lang="en-US" sz="6000">
                  <a:solidFill>
                    <a:srgbClr val="000000"/>
                  </a:solidFill>
                  <a:latin typeface="Aptos"/>
                  <a:ea typeface="Aptos"/>
                  <a:cs typeface="Aptos"/>
                  <a:sym typeface="Aptos"/>
                </a:rPr>
                <a:t>​</a:t>
              </a:r>
            </a:p>
            <a:p>
              <a:pPr algn="l">
                <a:lnSpc>
                  <a:spcPts val="6480"/>
                </a:lnSpc>
              </a:pPr>
            </a:p>
          </p:txBody>
        </p:sp>
      </p:grpSp>
      <p:grpSp>
        <p:nvGrpSpPr>
          <p:cNvPr name="Group 8" id="8"/>
          <p:cNvGrpSpPr/>
          <p:nvPr/>
        </p:nvGrpSpPr>
        <p:grpSpPr>
          <a:xfrm rot="0">
            <a:off x="9172975" y="4121945"/>
            <a:ext cx="7871010" cy="5459063"/>
            <a:chOff x="0" y="0"/>
            <a:chExt cx="10494680" cy="7278751"/>
          </a:xfrm>
        </p:grpSpPr>
        <p:sp>
          <p:nvSpPr>
            <p:cNvPr name="Freeform 9" id="9"/>
            <p:cNvSpPr/>
            <p:nvPr/>
          </p:nvSpPr>
          <p:spPr>
            <a:xfrm flipH="false" flipV="false" rot="0">
              <a:off x="0" y="0"/>
              <a:ext cx="10494680" cy="7278751"/>
            </a:xfrm>
            <a:custGeom>
              <a:avLst/>
              <a:gdLst/>
              <a:ahLst/>
              <a:cxnLst/>
              <a:rect r="r" b="b" t="t" l="l"/>
              <a:pathLst>
                <a:path h="7278751" w="10494680">
                  <a:moveTo>
                    <a:pt x="0" y="0"/>
                  </a:moveTo>
                  <a:lnTo>
                    <a:pt x="10494680" y="0"/>
                  </a:lnTo>
                  <a:lnTo>
                    <a:pt x="10494680" y="7278751"/>
                  </a:lnTo>
                  <a:lnTo>
                    <a:pt x="0" y="7278751"/>
                  </a:lnTo>
                  <a:close/>
                </a:path>
              </a:pathLst>
            </a:custGeom>
            <a:solidFill>
              <a:srgbClr val="000000">
                <a:alpha val="0"/>
              </a:srgbClr>
            </a:solidFill>
          </p:spPr>
        </p:sp>
        <p:sp>
          <p:nvSpPr>
            <p:cNvPr name="TextBox 10" id="10"/>
            <p:cNvSpPr txBox="true"/>
            <p:nvPr/>
          </p:nvSpPr>
          <p:spPr>
            <a:xfrm>
              <a:off x="0" y="9525"/>
              <a:ext cx="10494680" cy="7269226"/>
            </a:xfrm>
            <a:prstGeom prst="rect">
              <a:avLst/>
            </a:prstGeom>
          </p:spPr>
          <p:txBody>
            <a:bodyPr anchor="ctr" rtlCol="false" tIns="0" lIns="0" bIns="0" rIns="0"/>
            <a:lstStyle/>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01. ESP8266</a:t>
              </a:r>
            </a:p>
            <a:p>
              <a:pPr algn="l" marL="461964" indent="-153988" lvl="2">
                <a:lnSpc>
                  <a:spcPts val="3240"/>
                </a:lnSpc>
              </a:pPr>
            </a:p>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02.Soil Moisture Sensor</a:t>
              </a:r>
            </a:p>
            <a:p>
              <a:pPr algn="l" marL="461964" indent="-153988" lvl="2">
                <a:lnSpc>
                  <a:spcPts val="3240"/>
                </a:lnSpc>
              </a:pPr>
            </a:p>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03.Ultrasonic Sensor</a:t>
              </a:r>
            </a:p>
            <a:p>
              <a:pPr algn="l" marL="461964" indent="-153988" lvl="2">
                <a:lnSpc>
                  <a:spcPts val="3240"/>
                </a:lnSpc>
              </a:pPr>
            </a:p>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04.Solar Panel</a:t>
              </a:r>
            </a:p>
            <a:p>
              <a:pPr algn="l" marL="461964" indent="-153988" lvl="2">
                <a:lnSpc>
                  <a:spcPts val="3240"/>
                </a:lnSpc>
              </a:pPr>
            </a:p>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05.water pump</a:t>
              </a:r>
            </a:p>
            <a:p>
              <a:pPr algn="l" marL="461964" indent="-153988" lvl="2">
                <a:lnSpc>
                  <a:spcPts val="3240"/>
                </a:lnSpc>
              </a:pPr>
            </a:p>
            <a:p>
              <a:pPr algn="l" marL="461964" indent="-153988" lvl="2">
                <a:lnSpc>
                  <a:spcPts val="3240"/>
                </a:lnSpc>
                <a:buFont typeface="Arial"/>
                <a:buChar char="⚬"/>
              </a:pPr>
              <a:r>
                <a:rPr lang="en-US" sz="3000">
                  <a:solidFill>
                    <a:srgbClr val="000000"/>
                  </a:solidFill>
                  <a:latin typeface="IreneFlorentina"/>
                  <a:ea typeface="IreneFlorentina"/>
                  <a:cs typeface="IreneFlorentina"/>
                  <a:sym typeface="IreneFlorentina"/>
                </a:rPr>
                <a:t>06.Connection</a:t>
              </a:r>
            </a:p>
            <a:p>
              <a:pPr algn="l" marL="461964" indent="-153988" lvl="2">
                <a:lnSpc>
                  <a:spcPts val="3240"/>
                </a:lnSpc>
              </a:pPr>
            </a:p>
            <a:p>
              <a:pPr algn="l" marL="461964" indent="-153988" lvl="2">
                <a:lnSpc>
                  <a:spcPts val="3240"/>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DAG5_dpVFRA</dc:identifier>
  <dcterms:modified xsi:type="dcterms:W3CDTF">2011-08-01T06:04:30Z</dcterms:modified>
  <cp:revision>1</cp:revision>
  <dc:title>finale.pptx</dc:title>
</cp:coreProperties>
</file>

<file path=docProps/thumbnail.jpeg>
</file>